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1" r:id="rId3"/>
    <p:sldMasterId id="2147483682" r:id="rId4"/>
    <p:sldMasterId id="214748368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Lst>
  <p:sldSz cy="5143500" cx="9144000"/>
  <p:notesSz cx="6858000" cy="9144000"/>
  <p:embeddedFontLst>
    <p:embeddedFont>
      <p:font typeface="Roboto"/>
      <p:regular r:id="rId35"/>
      <p:bold r:id="rId36"/>
      <p:italic r:id="rId37"/>
      <p:boldItalic r:id="rId38"/>
    </p:embeddedFont>
    <p:embeddedFont>
      <p:font typeface="Amatic SC"/>
      <p:regular r:id="rId39"/>
      <p:bold r:id="rId40"/>
    </p:embeddedFont>
    <p:embeddedFont>
      <p:font typeface="Source Code Pro"/>
      <p:regular r:id="rId41"/>
      <p:bold r:id="rId42"/>
    </p:embeddedFont>
    <p:embeddedFont>
      <p:font typeface="Indie Flower"/>
      <p:regular r:id="rId43"/>
    </p:embeddedFont>
    <p:embeddedFont>
      <p:font typeface="Satisfy"/>
      <p:regular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AmaticSC-bold.fntdata"/><Relationship Id="rId20" Type="http://schemas.openxmlformats.org/officeDocument/2006/relationships/slide" Target="slides/slide14.xml"/><Relationship Id="rId42" Type="http://schemas.openxmlformats.org/officeDocument/2006/relationships/font" Target="fonts/SourceCodePro-bold.fntdata"/><Relationship Id="rId41" Type="http://schemas.openxmlformats.org/officeDocument/2006/relationships/font" Target="fonts/SourceCodePro-regular.fntdata"/><Relationship Id="rId22" Type="http://schemas.openxmlformats.org/officeDocument/2006/relationships/slide" Target="slides/slide16.xml"/><Relationship Id="rId44" Type="http://schemas.openxmlformats.org/officeDocument/2006/relationships/font" Target="fonts/Satisfy-regular.fntdata"/><Relationship Id="rId21" Type="http://schemas.openxmlformats.org/officeDocument/2006/relationships/slide" Target="slides/slide15.xml"/><Relationship Id="rId43" Type="http://schemas.openxmlformats.org/officeDocument/2006/relationships/font" Target="fonts/IndieFlower-regular.fntdata"/><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3.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Roboto-regular.fntdata"/><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font" Target="fonts/Roboto-italic.fntdata"/><Relationship Id="rId14" Type="http://schemas.openxmlformats.org/officeDocument/2006/relationships/slide" Target="slides/slide8.xml"/><Relationship Id="rId36" Type="http://schemas.openxmlformats.org/officeDocument/2006/relationships/font" Target="fonts/Roboto-bold.fntdata"/><Relationship Id="rId17" Type="http://schemas.openxmlformats.org/officeDocument/2006/relationships/slide" Target="slides/slide11.xml"/><Relationship Id="rId39" Type="http://schemas.openxmlformats.org/officeDocument/2006/relationships/font" Target="fonts/AmaticSC-regular.fntdata"/><Relationship Id="rId16" Type="http://schemas.openxmlformats.org/officeDocument/2006/relationships/slide" Target="slides/slide10.xml"/><Relationship Id="rId38" Type="http://schemas.openxmlformats.org/officeDocument/2006/relationships/font" Target="fonts/Roboto-bold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Shape 1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 name="Shape 1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Shape 21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7" name="Shape 21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Shape 2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4" name="Shape 2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How do we intentionally and explicitly teach, model and reinforce mindfulness in our daily routines and practices in the classroom?</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Shape 2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0" name="Shape 2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Shape 2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7" name="Shape 2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Shape 2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4" name="Shape 24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Shape 2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1" name="Shape 25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Shape 2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7" name="Shape 2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2" name="Shape 262"/>
        <p:cNvGrpSpPr/>
        <p:nvPr/>
      </p:nvGrpSpPr>
      <p:grpSpPr>
        <a:xfrm>
          <a:off x="0" y="0"/>
          <a:ext cx="0" cy="0"/>
          <a:chOff x="0" y="0"/>
          <a:chExt cx="0" cy="0"/>
        </a:xfrm>
      </p:grpSpPr>
      <p:sp>
        <p:nvSpPr>
          <p:cNvPr id="263" name="Shape 2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4" name="Shape 2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 name="Shape 271"/>
        <p:cNvGrpSpPr/>
        <p:nvPr/>
      </p:nvGrpSpPr>
      <p:grpSpPr>
        <a:xfrm>
          <a:off x="0" y="0"/>
          <a:ext cx="0" cy="0"/>
          <a:chOff x="0" y="0"/>
          <a:chExt cx="0" cy="0"/>
        </a:xfrm>
      </p:grpSpPr>
      <p:sp>
        <p:nvSpPr>
          <p:cNvPr id="272" name="Shape 2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3" name="Shape 27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 name="Shape 281"/>
        <p:cNvGrpSpPr/>
        <p:nvPr/>
      </p:nvGrpSpPr>
      <p:grpSpPr>
        <a:xfrm>
          <a:off x="0" y="0"/>
          <a:ext cx="0" cy="0"/>
          <a:chOff x="0" y="0"/>
          <a:chExt cx="0" cy="0"/>
        </a:xfrm>
      </p:grpSpPr>
      <p:sp>
        <p:nvSpPr>
          <p:cNvPr id="282" name="Shape 2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3" name="Shape 2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Engage in some activities</a:t>
            </a:r>
            <a:endParaRPr/>
          </a:p>
          <a:p>
            <a:pPr indent="-298450" lvl="0" marL="457200" rtl="0">
              <a:spcBef>
                <a:spcPts val="0"/>
              </a:spcBef>
              <a:spcAft>
                <a:spcPts val="0"/>
              </a:spcAft>
              <a:buSzPts val="1100"/>
              <a:buAutoNum type="arabicPeriod"/>
            </a:pPr>
            <a:r>
              <a:rPr lang="en"/>
              <a:t>Feather breath solo, partner, on the floor - write an affirmation on a card and tag to a feather</a:t>
            </a:r>
            <a:endParaRPr/>
          </a:p>
          <a:p>
            <a:pPr indent="-298450" lvl="0" marL="457200" rtl="0">
              <a:spcBef>
                <a:spcPts val="0"/>
              </a:spcBef>
              <a:spcAft>
                <a:spcPts val="0"/>
              </a:spcAft>
              <a:buSzPts val="1100"/>
              <a:buAutoNum type="arabicPeriod"/>
            </a:pPr>
            <a:r>
              <a:rPr lang="en"/>
              <a:t>Straw and pom pom - solo, partner, group wave</a:t>
            </a:r>
            <a:endParaRPr/>
          </a:p>
          <a:p>
            <a:pPr indent="-298450" lvl="0" marL="457200" rtl="0">
              <a:spcBef>
                <a:spcPts val="0"/>
              </a:spcBef>
              <a:spcAft>
                <a:spcPts val="0"/>
              </a:spcAft>
              <a:buSzPts val="1100"/>
              <a:buAutoNum type="arabicPeriod"/>
            </a:pPr>
            <a:r>
              <a:rPr lang="en"/>
              <a:t>Rainbow breathing - crayons and cue cards</a:t>
            </a:r>
            <a:endParaRPr/>
          </a:p>
          <a:p>
            <a:pPr indent="-298450" lvl="0" marL="457200" rtl="0">
              <a:spcBef>
                <a:spcPts val="0"/>
              </a:spcBef>
              <a:spcAft>
                <a:spcPts val="0"/>
              </a:spcAft>
              <a:buSzPts val="1100"/>
              <a:buAutoNum type="arabicPeriod"/>
            </a:pPr>
            <a:r>
              <a:rPr lang="en"/>
              <a:t>Affirmation rocks - time allows</a:t>
            </a:r>
            <a:endParaRPr/>
          </a:p>
          <a:p>
            <a:pPr indent="-298450" lvl="0" marL="457200">
              <a:spcBef>
                <a:spcPts val="0"/>
              </a:spcBef>
              <a:spcAft>
                <a:spcPts val="0"/>
              </a:spcAft>
              <a:buSzPts val="1100"/>
              <a:buAutoNum type="arabicPeriod"/>
            </a:pPr>
            <a:r>
              <a:rPr lang="en"/>
              <a:t>Explore the tool box that will go back to each school (playdough, bubbles, pinwheel, mindful colouring books, bubble wrap, straw, pompom, feather, fidget spinner, belly breathing card, take 5 breathing card)</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Chime:  this is a singing bowl that signals to our central nervous system (our amygdala) that we are safe, cared for and that we are about to engage in a conversation about mindfulness and wellness.  Most of all it signals to our brains that our stories matter.  Intros.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Shape 2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6" name="Shape 29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Shape 32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4" name="Shape 32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 name="Shape 328"/>
        <p:cNvGrpSpPr/>
        <p:nvPr/>
      </p:nvGrpSpPr>
      <p:grpSpPr>
        <a:xfrm>
          <a:off x="0" y="0"/>
          <a:ext cx="0" cy="0"/>
          <a:chOff x="0" y="0"/>
          <a:chExt cx="0" cy="0"/>
        </a:xfrm>
      </p:grpSpPr>
      <p:sp>
        <p:nvSpPr>
          <p:cNvPr id="329" name="Shape 3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0" name="Shape 3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Shape 3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7" name="Shape 33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Shape 3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3" name="Shape 34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An old Cherokee elder is teaching his grandson about life.  “A fight is going on inside of us, he said to the boy.  It is a terrible fight and it is between 2 wolves. One is evil, he is filled with anger, envy, sorrow, regret, greed, arrogance, self-pity, guilt, resentment, inferiority, lies, false pride, superiority, and ego. He continued, the other is good, he is filled with joy, peace, love, hope, serenity, humility, kindness, empathy, generosity, truth, compassion, benevolence,, and faith.  This fight will go on inside of you and inside every other person, too.”   The grandson thought for a minute and then asked his grandfather, “which wolf will win”  The old cherokee eder replied, “the one you feed.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 name="Shape 348"/>
        <p:cNvGrpSpPr/>
        <p:nvPr/>
      </p:nvGrpSpPr>
      <p:grpSpPr>
        <a:xfrm>
          <a:off x="0" y="0"/>
          <a:ext cx="0" cy="0"/>
          <a:chOff x="0" y="0"/>
          <a:chExt cx="0" cy="0"/>
        </a:xfrm>
      </p:grpSpPr>
      <p:sp>
        <p:nvSpPr>
          <p:cNvPr id="349" name="Shape 3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0" name="Shape 3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Shape 1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7" name="Shape 1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Show video Ministry’s Wellness strategy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Ah ha moment...started with Ministry  but then it became the child</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Paying attention to th  th</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Shape 1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8" name="Shape 1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Shape 2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1" name="Shape 20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Shape 46"/>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sp>
        <p:nvSpPr>
          <p:cNvPr id="55" name="Shape 55"/>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56" name="Shape 56"/>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7" name="Shape 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58" name="Shape 58"/>
        <p:cNvGrpSpPr/>
        <p:nvPr/>
      </p:nvGrpSpPr>
      <p:grpSpPr>
        <a:xfrm>
          <a:off x="0" y="0"/>
          <a:ext cx="0" cy="0"/>
          <a:chOff x="0" y="0"/>
          <a:chExt cx="0" cy="0"/>
        </a:xfrm>
      </p:grpSpPr>
      <p:sp>
        <p:nvSpPr>
          <p:cNvPr id="59" name="Shape 59"/>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0" name="Shape 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1" name="Shape 61"/>
        <p:cNvGrpSpPr/>
        <p:nvPr/>
      </p:nvGrpSpPr>
      <p:grpSpPr>
        <a:xfrm>
          <a:off x="0" y="0"/>
          <a:ext cx="0" cy="0"/>
          <a:chOff x="0" y="0"/>
          <a:chExt cx="0" cy="0"/>
        </a:xfrm>
      </p:grpSpPr>
      <p:sp>
        <p:nvSpPr>
          <p:cNvPr id="62" name="Shape 62"/>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3" name="Shape 63"/>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4" name="Shape 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5" name="Shape 65"/>
        <p:cNvGrpSpPr/>
        <p:nvPr/>
      </p:nvGrpSpPr>
      <p:grpSpPr>
        <a:xfrm>
          <a:off x="0" y="0"/>
          <a:ext cx="0" cy="0"/>
          <a:chOff x="0" y="0"/>
          <a:chExt cx="0" cy="0"/>
        </a:xfrm>
      </p:grpSpPr>
      <p:sp>
        <p:nvSpPr>
          <p:cNvPr id="66" name="Shape 6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7" name="Shape 6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8" name="Shape 68"/>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69" name="Shape 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0" name="Shape 70"/>
        <p:cNvGrpSpPr/>
        <p:nvPr/>
      </p:nvGrpSpPr>
      <p:grpSpPr>
        <a:xfrm>
          <a:off x="0" y="0"/>
          <a:ext cx="0" cy="0"/>
          <a:chOff x="0" y="0"/>
          <a:chExt cx="0" cy="0"/>
        </a:xfrm>
      </p:grpSpPr>
      <p:sp>
        <p:nvSpPr>
          <p:cNvPr id="71" name="Shape 7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Shape 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3" name="Shape 73"/>
        <p:cNvGrpSpPr/>
        <p:nvPr/>
      </p:nvGrpSpPr>
      <p:grpSpPr>
        <a:xfrm>
          <a:off x="0" y="0"/>
          <a:ext cx="0" cy="0"/>
          <a:chOff x="0" y="0"/>
          <a:chExt cx="0" cy="0"/>
        </a:xfrm>
      </p:grpSpPr>
      <p:sp>
        <p:nvSpPr>
          <p:cNvPr id="74" name="Shape 74"/>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5" name="Shape 75"/>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6" name="Shape 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77" name="Shape 77"/>
        <p:cNvGrpSpPr/>
        <p:nvPr/>
      </p:nvGrpSpPr>
      <p:grpSpPr>
        <a:xfrm>
          <a:off x="0" y="0"/>
          <a:ext cx="0" cy="0"/>
          <a:chOff x="0" y="0"/>
          <a:chExt cx="0" cy="0"/>
        </a:xfrm>
      </p:grpSpPr>
      <p:sp>
        <p:nvSpPr>
          <p:cNvPr id="78" name="Shape 7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79" name="Shape 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0" name="Shape 80"/>
        <p:cNvGrpSpPr/>
        <p:nvPr/>
      </p:nvGrpSpPr>
      <p:grpSpPr>
        <a:xfrm>
          <a:off x="0" y="0"/>
          <a:ext cx="0" cy="0"/>
          <a:chOff x="0" y="0"/>
          <a:chExt cx="0" cy="0"/>
        </a:xfrm>
      </p:grpSpPr>
      <p:sp>
        <p:nvSpPr>
          <p:cNvPr id="81" name="Shape 8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82" name="Shape 82"/>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3" name="Shape 83"/>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4" name="Shape 84"/>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5" name="Shape 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86" name="Shape 86"/>
        <p:cNvGrpSpPr/>
        <p:nvPr/>
      </p:nvGrpSpPr>
      <p:grpSpPr>
        <a:xfrm>
          <a:off x="0" y="0"/>
          <a:ext cx="0" cy="0"/>
          <a:chOff x="0" y="0"/>
          <a:chExt cx="0" cy="0"/>
        </a:xfrm>
      </p:grpSpPr>
      <p:sp>
        <p:nvSpPr>
          <p:cNvPr id="87" name="Shape 87"/>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88" name="Shape 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89" name="Shape 89"/>
        <p:cNvGrpSpPr/>
        <p:nvPr/>
      </p:nvGrpSpPr>
      <p:grpSpPr>
        <a:xfrm>
          <a:off x="0" y="0"/>
          <a:ext cx="0" cy="0"/>
          <a:chOff x="0" y="0"/>
          <a:chExt cx="0" cy="0"/>
        </a:xfrm>
      </p:grpSpPr>
      <p:sp>
        <p:nvSpPr>
          <p:cNvPr id="90" name="Shape 90"/>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1" name="Shape 9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2" name="Shape 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3" name="Shape 93"/>
        <p:cNvGrpSpPr/>
        <p:nvPr/>
      </p:nvGrpSpPr>
      <p:grpSpPr>
        <a:xfrm>
          <a:off x="0" y="0"/>
          <a:ext cx="0" cy="0"/>
          <a:chOff x="0" y="0"/>
          <a:chExt cx="0" cy="0"/>
        </a:xfrm>
      </p:grpSpPr>
      <p:sp>
        <p:nvSpPr>
          <p:cNvPr id="94" name="Shape 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9" name="Shape 99"/>
        <p:cNvGrpSpPr/>
        <p:nvPr/>
      </p:nvGrpSpPr>
      <p:grpSpPr>
        <a:xfrm>
          <a:off x="0" y="0"/>
          <a:ext cx="0" cy="0"/>
          <a:chOff x="0" y="0"/>
          <a:chExt cx="0" cy="0"/>
        </a:xfrm>
      </p:grpSpPr>
      <p:sp>
        <p:nvSpPr>
          <p:cNvPr id="100" name="Shape 100"/>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01" name="Shape 101"/>
          <p:cNvSpPr txBox="1"/>
          <p:nvPr>
            <p:ph type="ctrTitle"/>
          </p:nvPr>
        </p:nvSpPr>
        <p:spPr>
          <a:xfrm>
            <a:off x="311700" y="392150"/>
            <a:ext cx="8520600" cy="2690400"/>
          </a:xfrm>
          <a:prstGeom prst="rect">
            <a:avLst/>
          </a:prstGeom>
        </p:spPr>
        <p:txBody>
          <a:bodyPr anchorCtr="0" anchor="ctr" bIns="91425" lIns="91425" spcFirstLastPara="1" rIns="91425" wrap="square" tIns="91425"/>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02" name="Shape 102"/>
          <p:cNvSpPr txBox="1"/>
          <p:nvPr>
            <p:ph idx="1" type="subTitle"/>
          </p:nvPr>
        </p:nvSpPr>
        <p:spPr>
          <a:xfrm>
            <a:off x="311700" y="3890400"/>
            <a:ext cx="8520600" cy="706200"/>
          </a:xfrm>
          <a:prstGeom prst="rect">
            <a:avLst/>
          </a:prstGeom>
        </p:spPr>
        <p:txBody>
          <a:bodyPr anchorCtr="0" anchor="ctr" bIns="91425" lIns="91425" spcFirstLastPara="1" rIns="91425" wrap="square" tIns="91425"/>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03" name="Shape 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04" name="Shape 104"/>
        <p:cNvGrpSpPr/>
        <p:nvPr/>
      </p:nvGrpSpPr>
      <p:grpSpPr>
        <a:xfrm>
          <a:off x="0" y="0"/>
          <a:ext cx="0" cy="0"/>
          <a:chOff x="0" y="0"/>
          <a:chExt cx="0" cy="0"/>
        </a:xfrm>
      </p:grpSpPr>
      <p:sp>
        <p:nvSpPr>
          <p:cNvPr id="105" name="Shape 105"/>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06" name="Shape 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7" name="Shape 107"/>
        <p:cNvGrpSpPr/>
        <p:nvPr/>
      </p:nvGrpSpPr>
      <p:grpSpPr>
        <a:xfrm>
          <a:off x="0" y="0"/>
          <a:ext cx="0" cy="0"/>
          <a:chOff x="0" y="0"/>
          <a:chExt cx="0" cy="0"/>
        </a:xfrm>
      </p:grpSpPr>
      <p:sp>
        <p:nvSpPr>
          <p:cNvPr id="108" name="Shape 108"/>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09" name="Shape 109"/>
          <p:cNvSpPr txBox="1"/>
          <p:nvPr>
            <p:ph idx="1" type="body"/>
          </p:nvPr>
        </p:nvSpPr>
        <p:spPr>
          <a:xfrm>
            <a:off x="311700" y="1228675"/>
            <a:ext cx="8520600" cy="3340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10" name="Shape 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1" name="Shape 111"/>
        <p:cNvGrpSpPr/>
        <p:nvPr/>
      </p:nvGrpSpPr>
      <p:grpSpPr>
        <a:xfrm>
          <a:off x="0" y="0"/>
          <a:ext cx="0" cy="0"/>
          <a:chOff x="0" y="0"/>
          <a:chExt cx="0" cy="0"/>
        </a:xfrm>
      </p:grpSpPr>
      <p:sp>
        <p:nvSpPr>
          <p:cNvPr id="112" name="Shape 112"/>
          <p:cNvSpPr txBox="1"/>
          <p:nvPr>
            <p:ph type="title"/>
          </p:nvPr>
        </p:nvSpPr>
        <p:spPr>
          <a:xfrm>
            <a:off x="311700" y="292850"/>
            <a:ext cx="8520600" cy="801000"/>
          </a:xfrm>
          <a:prstGeom prst="rect">
            <a:avLst/>
          </a:prstGeom>
        </p:spPr>
        <p:txBody>
          <a:bodyPr anchorCtr="0" anchor="t" bIns="91425" lIns="91425" spcFirstLastPara="1" rIns="91425" wrap="square" tIns="91425"/>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13" name="Shape 113"/>
          <p:cNvSpPr txBox="1"/>
          <p:nvPr>
            <p:ph idx="1" type="body"/>
          </p:nvPr>
        </p:nvSpPr>
        <p:spPr>
          <a:xfrm>
            <a:off x="3117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4" name="Shape 114"/>
          <p:cNvSpPr txBox="1"/>
          <p:nvPr>
            <p:ph idx="2" type="body"/>
          </p:nvPr>
        </p:nvSpPr>
        <p:spPr>
          <a:xfrm>
            <a:off x="4832400" y="1228675"/>
            <a:ext cx="3999900" cy="3340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15" name="Shape 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16" name="Shape 116"/>
        <p:cNvGrpSpPr/>
        <p:nvPr/>
      </p:nvGrpSpPr>
      <p:grpSpPr>
        <a:xfrm>
          <a:off x="0" y="0"/>
          <a:ext cx="0" cy="0"/>
          <a:chOff x="0" y="0"/>
          <a:chExt cx="0" cy="0"/>
        </a:xfrm>
      </p:grpSpPr>
      <p:sp>
        <p:nvSpPr>
          <p:cNvPr id="117" name="Shape 117"/>
          <p:cNvSpPr txBox="1"/>
          <p:nvPr>
            <p:ph type="title"/>
          </p:nvPr>
        </p:nvSpPr>
        <p:spPr>
          <a:xfrm>
            <a:off x="304800" y="309350"/>
            <a:ext cx="8537700" cy="748200"/>
          </a:xfrm>
          <a:prstGeom prst="rect">
            <a:avLst/>
          </a:prstGeom>
        </p:spPr>
        <p:txBody>
          <a:bodyPr anchorCtr="0" anchor="t" bIns="91425" lIns="91425" spcFirstLastPara="1" rIns="91425" wrap="square" tIns="91425"/>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18" name="Shape 1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19" name="Shape 119"/>
        <p:cNvGrpSpPr/>
        <p:nvPr/>
      </p:nvGrpSpPr>
      <p:grpSpPr>
        <a:xfrm>
          <a:off x="0" y="0"/>
          <a:ext cx="0" cy="0"/>
          <a:chOff x="0" y="0"/>
          <a:chExt cx="0" cy="0"/>
        </a:xfrm>
      </p:grpSpPr>
      <p:sp>
        <p:nvSpPr>
          <p:cNvPr id="120" name="Shape 120"/>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121" name="Shape 121"/>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122" name="Shape 1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4"/>
        </a:solidFill>
      </p:bgPr>
    </p:bg>
    <p:spTree>
      <p:nvGrpSpPr>
        <p:cNvPr id="123" name="Shape 123"/>
        <p:cNvGrpSpPr/>
        <p:nvPr/>
      </p:nvGrpSpPr>
      <p:grpSpPr>
        <a:xfrm>
          <a:off x="0" y="0"/>
          <a:ext cx="0" cy="0"/>
          <a:chOff x="0" y="0"/>
          <a:chExt cx="0" cy="0"/>
        </a:xfrm>
      </p:grpSpPr>
      <p:sp>
        <p:nvSpPr>
          <p:cNvPr id="124" name="Shape 124"/>
          <p:cNvSpPr txBox="1"/>
          <p:nvPr>
            <p:ph type="title"/>
          </p:nvPr>
        </p:nvSpPr>
        <p:spPr>
          <a:xfrm>
            <a:off x="490250" y="526350"/>
            <a:ext cx="5618700" cy="4090800"/>
          </a:xfrm>
          <a:prstGeom prst="rect">
            <a:avLst/>
          </a:prstGeom>
        </p:spPr>
        <p:txBody>
          <a:bodyPr anchorCtr="0" anchor="ctr" bIns="91425" lIns="91425" spcFirstLastPara="1" rIns="91425" wrap="square" tIns="91425"/>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125" name="Shape 1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6" name="Shape 126"/>
        <p:cNvGrpSpPr/>
        <p:nvPr/>
      </p:nvGrpSpPr>
      <p:grpSpPr>
        <a:xfrm>
          <a:off x="0" y="0"/>
          <a:ext cx="0" cy="0"/>
          <a:chOff x="0" y="0"/>
          <a:chExt cx="0" cy="0"/>
        </a:xfrm>
      </p:grpSpPr>
      <p:sp>
        <p:nvSpPr>
          <p:cNvPr id="127" name="Shape 127"/>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28" name="Shape 128"/>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129" name="Shape 129"/>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30" name="Shape 130"/>
          <p:cNvSpPr txBox="1"/>
          <p:nvPr>
            <p:ph idx="1" type="subTitle"/>
          </p:nvPr>
        </p:nvSpPr>
        <p:spPr>
          <a:xfrm>
            <a:off x="265500" y="2845223"/>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31" name="Shape 13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132" name="Shape 1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3" name="Shape 133"/>
        <p:cNvGrpSpPr/>
        <p:nvPr/>
      </p:nvGrpSpPr>
      <p:grpSpPr>
        <a:xfrm>
          <a:off x="0" y="0"/>
          <a:ext cx="0" cy="0"/>
          <a:chOff x="0" y="0"/>
          <a:chExt cx="0" cy="0"/>
        </a:xfrm>
      </p:grpSpPr>
      <p:sp>
        <p:nvSpPr>
          <p:cNvPr id="134" name="Shape 134"/>
          <p:cNvSpPr txBox="1"/>
          <p:nvPr>
            <p:ph idx="1" type="body"/>
          </p:nvPr>
        </p:nvSpPr>
        <p:spPr>
          <a:xfrm>
            <a:off x="319500" y="423057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135" name="Shape 1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6" name="Shape 136"/>
        <p:cNvGrpSpPr/>
        <p:nvPr/>
      </p:nvGrpSpPr>
      <p:grpSpPr>
        <a:xfrm>
          <a:off x="0" y="0"/>
          <a:ext cx="0" cy="0"/>
          <a:chOff x="0" y="0"/>
          <a:chExt cx="0" cy="0"/>
        </a:xfrm>
      </p:grpSpPr>
      <p:sp>
        <p:nvSpPr>
          <p:cNvPr id="137" name="Shape 137"/>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138" name="Shape 138"/>
          <p:cNvSpPr txBox="1"/>
          <p:nvPr>
            <p:ph idx="1" type="body"/>
          </p:nvPr>
        </p:nvSpPr>
        <p:spPr>
          <a:xfrm>
            <a:off x="311700" y="33046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139" name="Shape 1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Shape 1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4.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Shape 5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3" name="Shape 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each-day">
    <p:bg>
      <p:bgPr>
        <a:solidFill>
          <a:schemeClr val="lt1"/>
        </a:solidFill>
      </p:bgPr>
    </p:bg>
    <p:spTree>
      <p:nvGrpSpPr>
        <p:cNvPr id="95" name="Shape 95"/>
        <p:cNvGrpSpPr/>
        <p:nvPr/>
      </p:nvGrpSpPr>
      <p:grpSpPr>
        <a:xfrm>
          <a:off x="0" y="0"/>
          <a:ext cx="0" cy="0"/>
          <a:chOff x="0" y="0"/>
          <a:chExt cx="0" cy="0"/>
        </a:xfrm>
      </p:grpSpPr>
      <p:sp>
        <p:nvSpPr>
          <p:cNvPr id="96" name="Shape 96"/>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97" name="Shape 97"/>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98" name="Shape 9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www.youtube.com/watch?v=5PIBMLvcAzc" TargetMode="External"/><Relationship Id="rId4" Type="http://schemas.openxmlformats.org/officeDocument/2006/relationships/hyperlink" Target="http://www.youtube.com/watch?v=5PIBMLvcAzc" TargetMode="External"/><Relationship Id="rId5" Type="http://schemas.openxmlformats.org/officeDocument/2006/relationships/image" Target="../media/image1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youtube.com/watch?v=tAo_ZSmjLJ4" TargetMode="External"/><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youtube.com/watch?v=FUJs0fXTWTE" TargetMode="External"/><Relationship Id="rId4"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youtube.com/watch?v=sh79w9pn9Cg" TargetMode="Externa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7.png"/><Relationship Id="rId4" Type="http://schemas.openxmlformats.org/officeDocument/2006/relationships/image" Target="../media/image38.png"/><Relationship Id="rId5" Type="http://schemas.openxmlformats.org/officeDocument/2006/relationships/image" Target="../media/image47.png"/><Relationship Id="rId6" Type="http://schemas.openxmlformats.org/officeDocument/2006/relationships/image" Target="../media/image2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2.png"/><Relationship Id="rId4" Type="http://schemas.openxmlformats.org/officeDocument/2006/relationships/image" Target="../media/image29.png"/><Relationship Id="rId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2.png"/><Relationship Id="rId4" Type="http://schemas.openxmlformats.org/officeDocument/2006/relationships/image" Target="../media/image26.png"/><Relationship Id="rId10" Type="http://schemas.openxmlformats.org/officeDocument/2006/relationships/image" Target="../media/image36.png"/><Relationship Id="rId9" Type="http://schemas.openxmlformats.org/officeDocument/2006/relationships/image" Target="../media/image30.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31.png"/><Relationship Id="rId8"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37.png"/><Relationship Id="rId6" Type="http://schemas.openxmlformats.org/officeDocument/2006/relationships/image" Target="../media/image34.png"/><Relationship Id="rId7"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hyperlink" Target="http://www.youtube.com/watch?v=SFnMTHhKdkw" TargetMode="External"/><Relationship Id="rId4" Type="http://schemas.openxmlformats.org/officeDocument/2006/relationships/image" Target="../media/image3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3.xml"/><Relationship Id="rId3" Type="http://schemas.openxmlformats.org/officeDocument/2006/relationships/hyperlink" Target="http://www.youtube.com/watch?v=VxyxywShewI" TargetMode="Externa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hyperlink" Target="http://www.youtube.com/watch?v=IeblJdB2-Vo" TargetMode="Externa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hyperlink" Target="https://www.youtube.com/watch?v=eOW7wMmy8Mo" TargetMode="External"/><Relationship Id="rId4" Type="http://schemas.openxmlformats.org/officeDocument/2006/relationships/hyperlink" Target="https://www.youtube.com/watch?v=-yJPcdiLEkI" TargetMode="External"/><Relationship Id="rId5" Type="http://schemas.openxmlformats.org/officeDocument/2006/relationships/hyperlink" Target="http://www.youtube.com/watch?v=eOW7wMmy8Mo" TargetMode="External"/><Relationship Id="rId6" Type="http://schemas.openxmlformats.org/officeDocument/2006/relationships/image" Target="../media/image4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hyperlink" Target="http://www.youtube.com/watch?v=mxmmvHsDeuI" TargetMode="Externa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hyperlink" Target="https://goo.gl/34xAE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hyperlink" Target="http://www.youtube.com/watch?v=J_io96tmTL8" TargetMode="Externa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6.xml"/><Relationship Id="rId3" Type="http://schemas.openxmlformats.org/officeDocument/2006/relationships/hyperlink" Target="http://www.youtube.com/watch?v=lTMLzXzgB_s" TargetMode="Externa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RVA2N6tX2cg" TargetMode="External"/><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 Id="rId4" Type="http://schemas.openxmlformats.org/officeDocument/2006/relationships/image" Target="../media/image48.png"/><Relationship Id="rId11" Type="http://schemas.openxmlformats.org/officeDocument/2006/relationships/image" Target="../media/image10.png"/><Relationship Id="rId10" Type="http://schemas.openxmlformats.org/officeDocument/2006/relationships/image" Target="../media/image16.png"/><Relationship Id="rId9" Type="http://schemas.openxmlformats.org/officeDocument/2006/relationships/image" Target="../media/image4.png"/><Relationship Id="rId5" Type="http://schemas.openxmlformats.org/officeDocument/2006/relationships/image" Target="../media/image12.png"/><Relationship Id="rId6" Type="http://schemas.openxmlformats.org/officeDocument/2006/relationships/image" Target="../media/image50.png"/><Relationship Id="rId7" Type="http://schemas.openxmlformats.org/officeDocument/2006/relationships/image" Target="../media/image11.png"/><Relationship Id="rId8"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sp>
        <p:nvSpPr>
          <p:cNvPr id="146" name="Shape 146"/>
          <p:cNvSpPr txBox="1"/>
          <p:nvPr>
            <p:ph idx="1" type="subTitle"/>
          </p:nvPr>
        </p:nvSpPr>
        <p:spPr>
          <a:xfrm>
            <a:off x="311700" y="4021500"/>
            <a:ext cx="8520600" cy="5925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Font typeface="Arial"/>
              <a:buNone/>
            </a:pPr>
            <a:r>
              <a:rPr lang="en" sz="1800" u="sng">
                <a:solidFill>
                  <a:srgbClr val="0000FF"/>
                </a:solidFill>
                <a:latin typeface="Calibri"/>
                <a:ea typeface="Calibri"/>
                <a:cs typeface="Calibri"/>
                <a:sym typeface="Calibri"/>
                <a:hlinkClick r:id="rId3"/>
              </a:rPr>
              <a:t>https://www.youtube.com/watch?v=5PIBMLvcAzc</a:t>
            </a:r>
            <a:endParaRPr sz="1800">
              <a:solidFill>
                <a:schemeClr val="dk1"/>
              </a:solidFill>
              <a:latin typeface="Calibri"/>
              <a:ea typeface="Calibri"/>
              <a:cs typeface="Calibri"/>
              <a:sym typeface="Calibri"/>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p:txBody>
      </p:sp>
      <p:pic>
        <p:nvPicPr>
          <p:cNvPr descr="1 Hour Meditation Music: Connect Body, Mind, Soul, Find Inner Peace, ☯103 - Our relaxing Meditation Music is perfect for Deepak Chopra meditations, Buddhist meditation, Zen meditation, Mindfulness meditation and Eckhart Tolle meditation. This music is influenced by Japanese meditation music, Indian meditation music, Tibetan music and Shamanic music. Some benefits include cleansing the Chakra, opening the Third Eye and increasing Transcendental meditation skills. The work of Byron Katie, Sedona Method, Silva Method and the Secret highlights the fact that healing can occur through using the mind and being in the “now”. Healing Meditation can be practised using this music for best results.&#10;&#10;YellowBrickCinema composes Sleep Music, Study Music and Focus Music, Relaxing Music, Meditation Music (including Tibetan Music and Shamanic Music), Healing Music, Reiki Music, Zen Music, Spa Music and Massage Music, Instrumental Music (including Piano Music, Guitar Music and Flute Music) and Yoga Music. We also produce music videos with Classical Music from composers such as Mozart, Beethoven and Bach.&#10;&#10;Our music is popular for the following:&#10;&#10;► Sleep Music:&#10;YellowBrickCinema’s Sleep Music is the perfect relaxing music to help you go to relax, go to sleep, and enjoy deep sleep. Our music for sleeping is the best music for stress relief, to reduce insomnia, and encourage dreaming. Our calm music for sleeping uses delta waves and soft instrumental music to help you achieve deep relaxation, and fall asleep. Our relaxing sleep music can be used as background music, meditation music, relaxation music, peaceful music and sleep music. Let the soothing and calming sounds help you enjoy relaxing deep sleep.&#10;&#10;Our instrumental music is specially designed to encourage and enhance relaxation, meditation, brain function and concentration, spa and massage therapy, and healing music therapy. In addition, we use binaural beats (Delta Waves, Alpha Waves and Theta Waves) to naturally encourage a state of relaxation which is perfect for concentration, meditation or deep sleep. Our long music playlists are perfect for your daily meditation and relaxation. Our music videos use light, beautiful, calming sounds (some with nature sounds) that leave you feeling refreshed. &#10;&#10;►Study &amp; Focus Music:&#10;YellowBrickCinema’s Study Music &amp; Concentration Music is ideal background music to help you to study, concentrate, focus and work more effectively. We incorporate powerful Alpha Waves that naturally allow your mind to reach a state of focus, perfect for studying for that big test or exam.&#10;&#10;► Instrumental Music:&#10;YellowBrickCinema’s Instrumental Music includes guitar music, piano music and flute music. Our instrumental music can be used for relaxation, study, meditation and stress relief. &#10;&#10;► Classical Music:&#10;Yellow Brick Cinema’s Classical Music is ideal for studying, reading, sleeping (for adults and babies) and general relaxation. We’ve compiled only the best quality music from some of the world’s most renowned composers such as Mozart, Beethoven, Vivaldi, Bach, Debussy, Brahms, Handel, Chopin, Schubert, Haydn, Dvorak, Schumann, Tchaikovsky and many more. Enjoy Yellow Brick Cinema’s Classical Music whilst relaxing, studying, working, reading, or falling asleep.&#10;&#10;► Spa and Massage Music:&#10;Our light spa music is useful after a long day of work to unwind and relax. The spa music, nature sounds, rain sounds, and easy listening instruments used in these tracks encourage ultimate relaxation. YellowBrickCinema’s music is great for massage therapy, and our music will help you relax your mind and body.&#10;&#10;►Reiki &amp; Zen Music:&#10;Our Reiki Music and Zen Music is ideal for Reiki healing sessions, and encouraging a state of Zen. Let the calming, subtle sounds take you to a higher state of consciousness, and allow you to give and receive powerful Reiki vibrations.&#10;&#10;►Yoga Music:&#10;Our calming music is useful for yoga for beginners, yoga exercises, yoga chants influenced by Indian songs, African music, and is soothing music which can enable you to go into a yoga trance. If you are familiar with the work of Yogscast, Hare Krishna, Michael Franti, and Keshna be sure to use this. &#10;&#10;#meditation&#10;#meditationmusic&#10;#relaxing&#10;#relaxingmusic&#10;#instrumentalmusic" id="147" name="Shape 147" title="1 Hour Meditation Music: Connect Body, Mind, Soul, Find Inner Peace, ☯103">
            <a:hlinkClick r:id="rId4"/>
          </p:cNvPr>
          <p:cNvPicPr preferRelativeResize="0"/>
          <p:nvPr/>
        </p:nvPicPr>
        <p:blipFill>
          <a:blip r:embed="rId5">
            <a:alphaModFix/>
          </a:blip>
          <a:stretch>
            <a:fillRect/>
          </a:stretch>
        </p:blipFill>
        <p:spPr>
          <a:xfrm>
            <a:off x="2279700" y="337275"/>
            <a:ext cx="4761100" cy="35708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Shape 219"/>
          <p:cNvSpPr txBox="1"/>
          <p:nvPr>
            <p:ph type="ctrTitle"/>
          </p:nvPr>
        </p:nvSpPr>
        <p:spPr>
          <a:xfrm>
            <a:off x="311700" y="149450"/>
            <a:ext cx="8520600" cy="6975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sz="3000">
                <a:latin typeface="Indie Flower"/>
                <a:ea typeface="Indie Flower"/>
                <a:cs typeface="Indie Flower"/>
                <a:sym typeface="Indie Flower"/>
              </a:rPr>
              <a:t>Rose and Al’s Definition</a:t>
            </a:r>
            <a:endParaRPr b="1" sz="3000">
              <a:latin typeface="Indie Flower"/>
              <a:ea typeface="Indie Flower"/>
              <a:cs typeface="Indie Flower"/>
              <a:sym typeface="Indie Flower"/>
            </a:endParaRPr>
          </a:p>
        </p:txBody>
      </p:sp>
      <p:sp>
        <p:nvSpPr>
          <p:cNvPr id="220" name="Shape 220"/>
          <p:cNvSpPr txBox="1"/>
          <p:nvPr>
            <p:ph idx="1" type="subTitle"/>
          </p:nvPr>
        </p:nvSpPr>
        <p:spPr>
          <a:xfrm>
            <a:off x="311700" y="846950"/>
            <a:ext cx="8520600" cy="3636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3000">
                <a:latin typeface="Indie Flower"/>
                <a:ea typeface="Indie Flower"/>
                <a:cs typeface="Indie Flower"/>
                <a:sym typeface="Indie Flower"/>
              </a:rPr>
              <a:t>“The mental space or bridge between the amygdala and the prefrontal cortex that gives us the time to pause, reflect and acknowledge our feelings and the many strategies and supports that can respond to those feelings and bring us greater peace, dignity and hope”</a:t>
            </a:r>
            <a:endParaRPr sz="3000">
              <a:latin typeface="Indie Flower"/>
              <a:ea typeface="Indie Flower"/>
              <a:cs typeface="Indie Flower"/>
              <a:sym typeface="Indie Flower"/>
            </a:endParaRPr>
          </a:p>
        </p:txBody>
      </p:sp>
      <p:pic>
        <p:nvPicPr>
          <p:cNvPr id="221" name="Shape 221"/>
          <p:cNvPicPr preferRelativeResize="0"/>
          <p:nvPr/>
        </p:nvPicPr>
        <p:blipFill rotWithShape="1">
          <a:blip r:embed="rId3">
            <a:alphaModFix/>
          </a:blip>
          <a:srcRect b="27859" l="-2140" r="2139" t="-27860"/>
          <a:stretch/>
        </p:blipFill>
        <p:spPr>
          <a:xfrm>
            <a:off x="1978210" y="3243975"/>
            <a:ext cx="4645900" cy="1743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id="226" name="Shape 226"/>
          <p:cNvPicPr preferRelativeResize="0"/>
          <p:nvPr/>
        </p:nvPicPr>
        <p:blipFill>
          <a:blip r:embed="rId3">
            <a:alphaModFix/>
          </a:blip>
          <a:stretch>
            <a:fillRect/>
          </a:stretch>
        </p:blipFill>
        <p:spPr>
          <a:xfrm>
            <a:off x="78475" y="153950"/>
            <a:ext cx="3462200" cy="4669275"/>
          </a:xfrm>
          <a:prstGeom prst="rect">
            <a:avLst/>
          </a:prstGeom>
          <a:noFill/>
          <a:ln>
            <a:noFill/>
          </a:ln>
        </p:spPr>
      </p:pic>
      <p:pic>
        <p:nvPicPr>
          <p:cNvPr id="227" name="Shape 227"/>
          <p:cNvPicPr preferRelativeResize="0"/>
          <p:nvPr/>
        </p:nvPicPr>
        <p:blipFill>
          <a:blip r:embed="rId4">
            <a:alphaModFix/>
          </a:blip>
          <a:stretch>
            <a:fillRect/>
          </a:stretch>
        </p:blipFill>
        <p:spPr>
          <a:xfrm>
            <a:off x="3601625" y="741525"/>
            <a:ext cx="5369850" cy="38345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Shape 232"/>
          <p:cNvSpPr txBox="1"/>
          <p:nvPr>
            <p:ph type="ctrTitle"/>
          </p:nvPr>
        </p:nvSpPr>
        <p:spPr>
          <a:xfrm>
            <a:off x="311700" y="407050"/>
            <a:ext cx="8520600" cy="79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latin typeface="Indie Flower"/>
                <a:ea typeface="Indie Flower"/>
                <a:cs typeface="Indie Flower"/>
                <a:sym typeface="Indie Flower"/>
              </a:rPr>
              <a:t>MindUP Curriculum</a:t>
            </a:r>
            <a:endParaRPr>
              <a:latin typeface="Indie Flower"/>
              <a:ea typeface="Indie Flower"/>
              <a:cs typeface="Indie Flower"/>
              <a:sym typeface="Indie Flower"/>
            </a:endParaRPr>
          </a:p>
        </p:txBody>
      </p:sp>
      <p:sp>
        <p:nvSpPr>
          <p:cNvPr id="233" name="Shape 23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descr=" " id="234" name="Shape 234" title="The Hawn Foundation - The MindUp Program">
            <a:hlinkClick r:id="rId3"/>
          </p:cNvPr>
          <p:cNvPicPr preferRelativeResize="0"/>
          <p:nvPr/>
        </p:nvPicPr>
        <p:blipFill>
          <a:blip r:embed="rId4">
            <a:alphaModFix/>
          </a:blip>
          <a:stretch>
            <a:fillRect/>
          </a:stretch>
        </p:blipFill>
        <p:spPr>
          <a:xfrm>
            <a:off x="370025" y="1079275"/>
            <a:ext cx="8520600" cy="401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Shape 2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240" name="Shape 2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241" name="Shape 241"/>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Shape 246"/>
          <p:cNvSpPr txBox="1"/>
          <p:nvPr>
            <p:ph type="ctrTitle"/>
          </p:nvPr>
        </p:nvSpPr>
        <p:spPr>
          <a:xfrm>
            <a:off x="311700" y="254850"/>
            <a:ext cx="8520600" cy="5559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sz="3600">
                <a:latin typeface="Indie Flower"/>
                <a:ea typeface="Indie Flower"/>
                <a:cs typeface="Indie Flower"/>
                <a:sym typeface="Indie Flower"/>
              </a:rPr>
              <a:t>How it makes me feel!</a:t>
            </a:r>
            <a:endParaRPr b="1" sz="3600">
              <a:latin typeface="Indie Flower"/>
              <a:ea typeface="Indie Flower"/>
              <a:cs typeface="Indie Flower"/>
              <a:sym typeface="Indie Flower"/>
            </a:endParaRPr>
          </a:p>
        </p:txBody>
      </p:sp>
      <p:sp>
        <p:nvSpPr>
          <p:cNvPr id="247" name="Shape 24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descr="Mindfulness Matters captures children’s perspective on Still Space, Acts of Kindness (AOK), Attitude of Gratitude and more in Fahy National School, Westport, Co Mayo, Ireland. Still Space is one of a range of children’s CDs with novel and creative mindfulness and visualisation practices. &#10;&#10;www.mindfulnessmatters.ie&#10;&#10;Music by Stephen Mchale www.smchalemusic.com" id="248" name="Shape 248" title="Mindfulness for Children">
            <a:hlinkClick r:id="rId3"/>
          </p:cNvPr>
          <p:cNvPicPr preferRelativeResize="0"/>
          <p:nvPr/>
        </p:nvPicPr>
        <p:blipFill>
          <a:blip r:embed="rId4">
            <a:alphaModFix/>
          </a:blip>
          <a:stretch>
            <a:fillRect/>
          </a:stretch>
        </p:blipFill>
        <p:spPr>
          <a:xfrm>
            <a:off x="147750" y="903600"/>
            <a:ext cx="8520600" cy="423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Shape 253"/>
          <p:cNvSpPr txBox="1"/>
          <p:nvPr>
            <p:ph idx="1" type="subTitle"/>
          </p:nvPr>
        </p:nvSpPr>
        <p:spPr>
          <a:xfrm>
            <a:off x="311700" y="4013050"/>
            <a:ext cx="8520600" cy="762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4800">
                <a:latin typeface="Indie Flower"/>
                <a:ea typeface="Indie Flower"/>
                <a:cs typeface="Indie Flower"/>
                <a:sym typeface="Indie Flower"/>
              </a:rPr>
              <a:t>Breathing Ball</a:t>
            </a:r>
            <a:endParaRPr b="1" sz="4800">
              <a:latin typeface="Indie Flower"/>
              <a:ea typeface="Indie Flower"/>
              <a:cs typeface="Indie Flower"/>
              <a:sym typeface="Indie Flower"/>
            </a:endParaRPr>
          </a:p>
        </p:txBody>
      </p:sp>
      <p:pic>
        <p:nvPicPr>
          <p:cNvPr id="254" name="Shape 254"/>
          <p:cNvPicPr preferRelativeResize="0"/>
          <p:nvPr/>
        </p:nvPicPr>
        <p:blipFill>
          <a:blip r:embed="rId3">
            <a:alphaModFix/>
          </a:blip>
          <a:stretch>
            <a:fillRect/>
          </a:stretch>
        </p:blipFill>
        <p:spPr>
          <a:xfrm>
            <a:off x="2382900" y="240200"/>
            <a:ext cx="4834475" cy="38045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Shape 259"/>
          <p:cNvSpPr txBox="1"/>
          <p:nvPr>
            <p:ph type="ctrTitle"/>
          </p:nvPr>
        </p:nvSpPr>
        <p:spPr>
          <a:xfrm>
            <a:off x="311700" y="373775"/>
            <a:ext cx="8520600" cy="7926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a:latin typeface="Indie Flower"/>
                <a:ea typeface="Indie Flower"/>
                <a:cs typeface="Indie Flower"/>
                <a:sym typeface="Indie Flower"/>
              </a:rPr>
              <a:t>Take 5 Breathing</a:t>
            </a:r>
            <a:endParaRPr b="1">
              <a:latin typeface="Indie Flower"/>
              <a:ea typeface="Indie Flower"/>
              <a:cs typeface="Indie Flower"/>
              <a:sym typeface="Indie Flower"/>
            </a:endParaRPr>
          </a:p>
        </p:txBody>
      </p:sp>
      <p:sp>
        <p:nvSpPr>
          <p:cNvPr id="260" name="Shape 26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pic>
        <p:nvPicPr>
          <p:cNvPr descr="Part 4 of the Managing Big Emotions series for kids at childhood101.com" id="261" name="Shape 261" title="Take 5 Breathing: A Calm Down Technique for Kids">
            <a:hlinkClick r:id="rId3"/>
          </p:cNvPr>
          <p:cNvPicPr preferRelativeResize="0"/>
          <p:nvPr/>
        </p:nvPicPr>
        <p:blipFill>
          <a:blip r:embed="rId4">
            <a:alphaModFix/>
          </a:blip>
          <a:stretch>
            <a:fillRect/>
          </a:stretch>
        </p:blipFill>
        <p:spPr>
          <a:xfrm>
            <a:off x="311700" y="1316075"/>
            <a:ext cx="8520600" cy="3429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 name="Shape 265"/>
        <p:cNvGrpSpPr/>
        <p:nvPr/>
      </p:nvGrpSpPr>
      <p:grpSpPr>
        <a:xfrm>
          <a:off x="0" y="0"/>
          <a:ext cx="0" cy="0"/>
          <a:chOff x="0" y="0"/>
          <a:chExt cx="0" cy="0"/>
        </a:xfrm>
      </p:grpSpPr>
      <p:sp>
        <p:nvSpPr>
          <p:cNvPr id="266" name="Shape 266"/>
          <p:cNvSpPr txBox="1"/>
          <p:nvPr>
            <p:ph type="ctrTitle"/>
          </p:nvPr>
        </p:nvSpPr>
        <p:spPr>
          <a:xfrm>
            <a:off x="311700" y="467650"/>
            <a:ext cx="8520600" cy="16152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b="1" lang="en">
                <a:latin typeface="Indie Flower"/>
                <a:ea typeface="Indie Flower"/>
                <a:cs typeface="Indie Flower"/>
                <a:sym typeface="Indie Flower"/>
              </a:rPr>
              <a:t>Four Frame Breathing</a:t>
            </a:r>
            <a:endParaRPr b="1">
              <a:latin typeface="Indie Flower"/>
              <a:ea typeface="Indie Flower"/>
              <a:cs typeface="Indie Flower"/>
              <a:sym typeface="Indie Flower"/>
            </a:endParaRPr>
          </a:p>
          <a:p>
            <a:pPr indent="0" lvl="0" marL="0">
              <a:spcBef>
                <a:spcPts val="0"/>
              </a:spcBef>
              <a:spcAft>
                <a:spcPts val="0"/>
              </a:spcAft>
              <a:buNone/>
            </a:pPr>
            <a:r>
              <a:t/>
            </a:r>
            <a:endParaRPr/>
          </a:p>
        </p:txBody>
      </p:sp>
      <p:pic>
        <p:nvPicPr>
          <p:cNvPr id="267" name="Shape 267"/>
          <p:cNvPicPr preferRelativeResize="0"/>
          <p:nvPr/>
        </p:nvPicPr>
        <p:blipFill rotWithShape="1">
          <a:blip r:embed="rId3">
            <a:alphaModFix/>
          </a:blip>
          <a:srcRect b="0" l="7950" r="-7950" t="0"/>
          <a:stretch/>
        </p:blipFill>
        <p:spPr>
          <a:xfrm>
            <a:off x="311700" y="1321400"/>
            <a:ext cx="2316550" cy="2500700"/>
          </a:xfrm>
          <a:prstGeom prst="rect">
            <a:avLst/>
          </a:prstGeom>
          <a:noFill/>
          <a:ln>
            <a:noFill/>
          </a:ln>
        </p:spPr>
      </p:pic>
      <p:pic>
        <p:nvPicPr>
          <p:cNvPr id="268" name="Shape 268"/>
          <p:cNvPicPr preferRelativeResize="0"/>
          <p:nvPr/>
        </p:nvPicPr>
        <p:blipFill rotWithShape="1">
          <a:blip r:embed="rId4">
            <a:alphaModFix/>
          </a:blip>
          <a:srcRect b="0" l="19998" r="20214" t="0"/>
          <a:stretch/>
        </p:blipFill>
        <p:spPr>
          <a:xfrm>
            <a:off x="2401550" y="2424350"/>
            <a:ext cx="1495050" cy="2500700"/>
          </a:xfrm>
          <a:prstGeom prst="rect">
            <a:avLst/>
          </a:prstGeom>
          <a:noFill/>
          <a:ln>
            <a:noFill/>
          </a:ln>
        </p:spPr>
      </p:pic>
      <p:pic>
        <p:nvPicPr>
          <p:cNvPr id="269" name="Shape 269"/>
          <p:cNvPicPr preferRelativeResize="0"/>
          <p:nvPr/>
        </p:nvPicPr>
        <p:blipFill>
          <a:blip r:embed="rId5">
            <a:alphaModFix/>
          </a:blip>
          <a:stretch>
            <a:fillRect/>
          </a:stretch>
        </p:blipFill>
        <p:spPr>
          <a:xfrm>
            <a:off x="4053775" y="1518825"/>
            <a:ext cx="2500702" cy="1754328"/>
          </a:xfrm>
          <a:prstGeom prst="rect">
            <a:avLst/>
          </a:prstGeom>
          <a:noFill/>
          <a:ln>
            <a:noFill/>
          </a:ln>
        </p:spPr>
      </p:pic>
      <p:pic>
        <p:nvPicPr>
          <p:cNvPr id="270" name="Shape 270"/>
          <p:cNvPicPr preferRelativeResize="0"/>
          <p:nvPr/>
        </p:nvPicPr>
        <p:blipFill rotWithShape="1">
          <a:blip r:embed="rId6">
            <a:alphaModFix/>
          </a:blip>
          <a:srcRect b="16959" l="0" r="0" t="13076"/>
          <a:stretch/>
        </p:blipFill>
        <p:spPr>
          <a:xfrm>
            <a:off x="6385575" y="3273150"/>
            <a:ext cx="2673400" cy="18703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Shape 275"/>
          <p:cNvSpPr txBox="1"/>
          <p:nvPr>
            <p:ph type="ctrTitle"/>
          </p:nvPr>
        </p:nvSpPr>
        <p:spPr>
          <a:xfrm>
            <a:off x="249425" y="236625"/>
            <a:ext cx="8520600" cy="6726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b="1" lang="en" sz="3600">
                <a:solidFill>
                  <a:srgbClr val="FF0000"/>
                </a:solidFill>
                <a:latin typeface="Indie Flower"/>
                <a:ea typeface="Indie Flower"/>
                <a:cs typeface="Indie Flower"/>
                <a:sym typeface="Indie Flower"/>
              </a:rPr>
              <a:t>Mindfulness Strategies and Tools</a:t>
            </a:r>
            <a:endParaRPr b="1" sz="3600">
              <a:solidFill>
                <a:srgbClr val="FF0000"/>
              </a:solidFill>
              <a:latin typeface="Indie Flower"/>
              <a:ea typeface="Indie Flower"/>
              <a:cs typeface="Indie Flower"/>
              <a:sym typeface="Indie Flower"/>
            </a:endParaRPr>
          </a:p>
        </p:txBody>
      </p:sp>
      <p:sp>
        <p:nvSpPr>
          <p:cNvPr id="276" name="Shape 276"/>
          <p:cNvSpPr txBox="1"/>
          <p:nvPr>
            <p:ph idx="1" type="subTitle"/>
          </p:nvPr>
        </p:nvSpPr>
        <p:spPr>
          <a:xfrm>
            <a:off x="311700" y="684975"/>
            <a:ext cx="8634000" cy="91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                   </a:t>
            </a:r>
            <a:endParaRPr sz="2400"/>
          </a:p>
          <a:p>
            <a:pPr indent="0" lvl="0" marL="0" rtl="0" algn="l">
              <a:spcBef>
                <a:spcPts val="0"/>
              </a:spcBef>
              <a:spcAft>
                <a:spcPts val="0"/>
              </a:spcAft>
              <a:buNone/>
            </a:pPr>
            <a:r>
              <a:rPr lang="en" sz="2400"/>
              <a:t>                             </a:t>
            </a:r>
            <a:r>
              <a:rPr b="1" lang="en" sz="2400">
                <a:solidFill>
                  <a:srgbClr val="FF9900"/>
                </a:solidFill>
                <a:latin typeface="Indie Flower"/>
                <a:ea typeface="Indie Flower"/>
                <a:cs typeface="Indie Flower"/>
                <a:sym typeface="Indie Flower"/>
              </a:rPr>
              <a:t>Calming</a:t>
            </a:r>
            <a:r>
              <a:rPr b="1" lang="en" sz="2400">
                <a:solidFill>
                  <a:srgbClr val="FF9900"/>
                </a:solidFill>
                <a:latin typeface="Indie Flower"/>
                <a:ea typeface="Indie Flower"/>
                <a:cs typeface="Indie Flower"/>
                <a:sym typeface="Indie Flower"/>
              </a:rPr>
              <a:t> Balls</a:t>
            </a:r>
            <a:r>
              <a:rPr lang="en" sz="2400"/>
              <a:t>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2400"/>
              <a:t>                                          </a:t>
            </a:r>
            <a:endParaRPr sz="2400"/>
          </a:p>
          <a:p>
            <a:pPr indent="457200" lvl="0" marL="3200400" rtl="0" algn="l">
              <a:spcBef>
                <a:spcPts val="0"/>
              </a:spcBef>
              <a:spcAft>
                <a:spcPts val="0"/>
              </a:spcAft>
              <a:buNone/>
            </a:pPr>
            <a:r>
              <a:rPr b="1" lang="en" sz="2400">
                <a:solidFill>
                  <a:srgbClr val="9900FF"/>
                </a:solidFill>
                <a:latin typeface="Indie Flower"/>
                <a:ea typeface="Indie Flower"/>
                <a:cs typeface="Indie Flower"/>
                <a:sym typeface="Indie Flower"/>
              </a:rPr>
              <a:t>Affirmation Rocks</a:t>
            </a:r>
            <a:r>
              <a:rPr b="1" lang="en" sz="2400">
                <a:solidFill>
                  <a:srgbClr val="F1C232"/>
                </a:solidFill>
                <a:latin typeface="Indie Flower"/>
                <a:ea typeface="Indie Flower"/>
                <a:cs typeface="Indie Flower"/>
                <a:sym typeface="Indie Flower"/>
              </a:rPr>
              <a:t> </a:t>
            </a:r>
            <a:endParaRPr b="1" sz="2400">
              <a:solidFill>
                <a:srgbClr val="F1C232"/>
              </a:solidFill>
              <a:latin typeface="Indie Flower"/>
              <a:ea typeface="Indie Flower"/>
              <a:cs typeface="Indie Flower"/>
              <a:sym typeface="Indie Flower"/>
            </a:endParaRPr>
          </a:p>
          <a:p>
            <a:pPr indent="0" lvl="0" marL="0" rtl="0" algn="l">
              <a:spcBef>
                <a:spcPts val="0"/>
              </a:spcBef>
              <a:spcAft>
                <a:spcPts val="0"/>
              </a:spcAft>
              <a:buNone/>
            </a:pPr>
            <a:r>
              <a:rPr lang="en" sz="2400"/>
              <a:t>               </a:t>
            </a:r>
            <a:endParaRPr b="1" sz="2400">
              <a:solidFill>
                <a:srgbClr val="CC0000"/>
              </a:solidFill>
              <a:latin typeface="Indie Flower"/>
              <a:ea typeface="Indie Flower"/>
              <a:cs typeface="Indie Flower"/>
              <a:sym typeface="Indie Flower"/>
            </a:endParaRPr>
          </a:p>
          <a:p>
            <a:pPr indent="0" lvl="0" marL="0" rtl="0" algn="l">
              <a:spcBef>
                <a:spcPts val="0"/>
              </a:spcBef>
              <a:spcAft>
                <a:spcPts val="0"/>
              </a:spcAft>
              <a:buNone/>
            </a:pPr>
            <a:r>
              <a:rPr lang="en" sz="2400"/>
              <a:t>                                  </a:t>
            </a:r>
            <a:endParaRPr sz="2400"/>
          </a:p>
        </p:txBody>
      </p:sp>
      <p:pic>
        <p:nvPicPr>
          <p:cNvPr id="277" name="Shape 277"/>
          <p:cNvPicPr preferRelativeResize="0"/>
          <p:nvPr/>
        </p:nvPicPr>
        <p:blipFill>
          <a:blip r:embed="rId3">
            <a:alphaModFix/>
          </a:blip>
          <a:stretch>
            <a:fillRect/>
          </a:stretch>
        </p:blipFill>
        <p:spPr>
          <a:xfrm>
            <a:off x="435850" y="2170150"/>
            <a:ext cx="1414526" cy="1083400"/>
          </a:xfrm>
          <a:prstGeom prst="rect">
            <a:avLst/>
          </a:prstGeom>
          <a:noFill/>
          <a:ln>
            <a:noFill/>
          </a:ln>
        </p:spPr>
      </p:pic>
      <p:pic>
        <p:nvPicPr>
          <p:cNvPr id="278" name="Shape 278"/>
          <p:cNvPicPr preferRelativeResize="0"/>
          <p:nvPr/>
        </p:nvPicPr>
        <p:blipFill>
          <a:blip r:embed="rId4">
            <a:alphaModFix/>
          </a:blip>
          <a:stretch>
            <a:fillRect/>
          </a:stretch>
        </p:blipFill>
        <p:spPr>
          <a:xfrm>
            <a:off x="4599075" y="1014788"/>
            <a:ext cx="2682725" cy="1638300"/>
          </a:xfrm>
          <a:prstGeom prst="rect">
            <a:avLst/>
          </a:prstGeom>
          <a:noFill/>
          <a:ln>
            <a:noFill/>
          </a:ln>
        </p:spPr>
      </p:pic>
      <p:sp>
        <p:nvSpPr>
          <p:cNvPr id="279" name="Shape 279"/>
          <p:cNvSpPr txBox="1"/>
          <p:nvPr/>
        </p:nvSpPr>
        <p:spPr>
          <a:xfrm>
            <a:off x="152400" y="835675"/>
            <a:ext cx="4037700" cy="39249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en" sz="2400">
                <a:solidFill>
                  <a:srgbClr val="A64D79"/>
                </a:solidFill>
                <a:latin typeface="Indie Flower"/>
                <a:ea typeface="Indie Flower"/>
                <a:cs typeface="Indie Flower"/>
                <a:sym typeface="Indie Flower"/>
              </a:rPr>
              <a:t>                </a:t>
            </a:r>
            <a:r>
              <a:rPr b="1" lang="en" sz="2400">
                <a:solidFill>
                  <a:srgbClr val="3D85C6"/>
                </a:solidFill>
                <a:latin typeface="Indie Flower"/>
                <a:ea typeface="Indie Flower"/>
                <a:cs typeface="Indie Flower"/>
                <a:sym typeface="Indie Flower"/>
              </a:rPr>
              <a:t>Calming Jar</a:t>
            </a:r>
            <a:endParaRPr>
              <a:solidFill>
                <a:srgbClr val="3D85C6"/>
              </a:solidFill>
            </a:endParaRPr>
          </a:p>
        </p:txBody>
      </p:sp>
      <p:pic>
        <p:nvPicPr>
          <p:cNvPr id="280" name="Shape 280"/>
          <p:cNvPicPr preferRelativeResize="0"/>
          <p:nvPr/>
        </p:nvPicPr>
        <p:blipFill>
          <a:blip r:embed="rId5">
            <a:alphaModFix/>
          </a:blip>
          <a:stretch>
            <a:fillRect/>
          </a:stretch>
        </p:blipFill>
        <p:spPr>
          <a:xfrm>
            <a:off x="6344375" y="2758650"/>
            <a:ext cx="2247900" cy="22479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Shape 285"/>
          <p:cNvSpPr txBox="1"/>
          <p:nvPr>
            <p:ph type="ctrTitle"/>
          </p:nvPr>
        </p:nvSpPr>
        <p:spPr>
          <a:xfrm>
            <a:off x="75650" y="88250"/>
            <a:ext cx="8988600" cy="49923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t/>
            </a:r>
            <a:endParaRPr sz="6000">
              <a:latin typeface="Indie Flower"/>
              <a:ea typeface="Indie Flower"/>
              <a:cs typeface="Indie Flower"/>
              <a:sym typeface="Indie Flower"/>
            </a:endParaRPr>
          </a:p>
          <a:p>
            <a:pPr indent="0" lvl="0" marL="0">
              <a:spcBef>
                <a:spcPts val="0"/>
              </a:spcBef>
              <a:spcAft>
                <a:spcPts val="0"/>
              </a:spcAft>
              <a:buNone/>
            </a:pPr>
            <a:r>
              <a:rPr lang="en" sz="4800">
                <a:latin typeface="Indie Flower"/>
                <a:ea typeface="Indie Flower"/>
                <a:cs typeface="Indie Flower"/>
                <a:sym typeface="Indie Flower"/>
              </a:rPr>
              <a:t>Mindfulness Tools</a:t>
            </a:r>
            <a:endParaRPr sz="4800">
              <a:latin typeface="Indie Flower"/>
              <a:ea typeface="Indie Flower"/>
              <a:cs typeface="Indie Flower"/>
              <a:sym typeface="Indie Flower"/>
            </a:endParaRPr>
          </a:p>
          <a:p>
            <a:pPr indent="-533400" lvl="0" marL="457200">
              <a:spcBef>
                <a:spcPts val="0"/>
              </a:spcBef>
              <a:spcAft>
                <a:spcPts val="0"/>
              </a:spcAft>
              <a:buSzPts val="4800"/>
              <a:buFont typeface="Indie Flower"/>
              <a:buChar char="●"/>
            </a:pPr>
            <a:r>
              <a:rPr lang="en" sz="4800">
                <a:latin typeface="Indie Flower"/>
                <a:ea typeface="Indie Flower"/>
                <a:cs typeface="Indie Flower"/>
                <a:sym typeface="Indie Flower"/>
              </a:rPr>
              <a:t>Tool Kit</a:t>
            </a:r>
            <a:endParaRPr sz="4800">
              <a:latin typeface="Indie Flower"/>
              <a:ea typeface="Indie Flower"/>
              <a:cs typeface="Indie Flower"/>
              <a:sym typeface="Indie Flower"/>
            </a:endParaRPr>
          </a:p>
          <a:p>
            <a:pPr indent="0" lvl="0" marL="0" rtl="0">
              <a:spcBef>
                <a:spcPts val="0"/>
              </a:spcBef>
              <a:spcAft>
                <a:spcPts val="0"/>
              </a:spcAft>
              <a:buNone/>
            </a:pPr>
            <a:r>
              <a:t/>
            </a:r>
            <a:endParaRPr/>
          </a:p>
        </p:txBody>
      </p:sp>
      <p:pic>
        <p:nvPicPr>
          <p:cNvPr id="286" name="Shape 286"/>
          <p:cNvPicPr preferRelativeResize="0"/>
          <p:nvPr/>
        </p:nvPicPr>
        <p:blipFill>
          <a:blip r:embed="rId3">
            <a:alphaModFix/>
          </a:blip>
          <a:stretch>
            <a:fillRect/>
          </a:stretch>
        </p:blipFill>
        <p:spPr>
          <a:xfrm>
            <a:off x="170013" y="145150"/>
            <a:ext cx="2009001" cy="1607200"/>
          </a:xfrm>
          <a:prstGeom prst="rect">
            <a:avLst/>
          </a:prstGeom>
          <a:noFill/>
          <a:ln>
            <a:noFill/>
          </a:ln>
        </p:spPr>
      </p:pic>
      <p:pic>
        <p:nvPicPr>
          <p:cNvPr id="287" name="Shape 287"/>
          <p:cNvPicPr preferRelativeResize="0"/>
          <p:nvPr/>
        </p:nvPicPr>
        <p:blipFill>
          <a:blip r:embed="rId4">
            <a:alphaModFix/>
          </a:blip>
          <a:stretch>
            <a:fillRect/>
          </a:stretch>
        </p:blipFill>
        <p:spPr>
          <a:xfrm>
            <a:off x="7016275" y="245975"/>
            <a:ext cx="1909876" cy="1546593"/>
          </a:xfrm>
          <a:prstGeom prst="rect">
            <a:avLst/>
          </a:prstGeom>
          <a:noFill/>
          <a:ln>
            <a:noFill/>
          </a:ln>
        </p:spPr>
      </p:pic>
      <p:pic>
        <p:nvPicPr>
          <p:cNvPr id="288" name="Shape 288"/>
          <p:cNvPicPr preferRelativeResize="0"/>
          <p:nvPr/>
        </p:nvPicPr>
        <p:blipFill rotWithShape="1">
          <a:blip r:embed="rId5">
            <a:alphaModFix/>
          </a:blip>
          <a:srcRect b="0" l="23104" r="22785" t="0"/>
          <a:stretch/>
        </p:blipFill>
        <p:spPr>
          <a:xfrm>
            <a:off x="7748875" y="2899525"/>
            <a:ext cx="1197624" cy="2091474"/>
          </a:xfrm>
          <a:prstGeom prst="rect">
            <a:avLst/>
          </a:prstGeom>
          <a:noFill/>
          <a:ln>
            <a:noFill/>
          </a:ln>
        </p:spPr>
      </p:pic>
      <p:pic>
        <p:nvPicPr>
          <p:cNvPr id="289" name="Shape 289"/>
          <p:cNvPicPr preferRelativeResize="0"/>
          <p:nvPr/>
        </p:nvPicPr>
        <p:blipFill>
          <a:blip r:embed="rId6">
            <a:alphaModFix/>
          </a:blip>
          <a:stretch>
            <a:fillRect/>
          </a:stretch>
        </p:blipFill>
        <p:spPr>
          <a:xfrm>
            <a:off x="6563850" y="3478200"/>
            <a:ext cx="1512799" cy="1512800"/>
          </a:xfrm>
          <a:prstGeom prst="rect">
            <a:avLst/>
          </a:prstGeom>
          <a:noFill/>
          <a:ln>
            <a:noFill/>
          </a:ln>
        </p:spPr>
      </p:pic>
      <p:pic>
        <p:nvPicPr>
          <p:cNvPr id="290" name="Shape 290"/>
          <p:cNvPicPr preferRelativeResize="0"/>
          <p:nvPr/>
        </p:nvPicPr>
        <p:blipFill>
          <a:blip r:embed="rId7">
            <a:alphaModFix/>
          </a:blip>
          <a:stretch>
            <a:fillRect/>
          </a:stretch>
        </p:blipFill>
        <p:spPr>
          <a:xfrm flipH="1">
            <a:off x="276088" y="3635646"/>
            <a:ext cx="1796875" cy="1197917"/>
          </a:xfrm>
          <a:prstGeom prst="rect">
            <a:avLst/>
          </a:prstGeom>
          <a:noFill/>
          <a:ln>
            <a:noFill/>
          </a:ln>
        </p:spPr>
      </p:pic>
      <p:pic>
        <p:nvPicPr>
          <p:cNvPr id="291" name="Shape 291"/>
          <p:cNvPicPr preferRelativeResize="0"/>
          <p:nvPr/>
        </p:nvPicPr>
        <p:blipFill>
          <a:blip r:embed="rId8">
            <a:alphaModFix/>
          </a:blip>
          <a:stretch>
            <a:fillRect/>
          </a:stretch>
        </p:blipFill>
        <p:spPr>
          <a:xfrm>
            <a:off x="4438575" y="245975"/>
            <a:ext cx="1909876" cy="1907479"/>
          </a:xfrm>
          <a:prstGeom prst="rect">
            <a:avLst/>
          </a:prstGeom>
          <a:noFill/>
          <a:ln>
            <a:noFill/>
          </a:ln>
        </p:spPr>
      </p:pic>
      <p:pic>
        <p:nvPicPr>
          <p:cNvPr id="292" name="Shape 292"/>
          <p:cNvPicPr preferRelativeResize="0"/>
          <p:nvPr/>
        </p:nvPicPr>
        <p:blipFill>
          <a:blip r:embed="rId9">
            <a:alphaModFix/>
          </a:blip>
          <a:stretch>
            <a:fillRect/>
          </a:stretch>
        </p:blipFill>
        <p:spPr>
          <a:xfrm>
            <a:off x="2470675" y="575550"/>
            <a:ext cx="1796875" cy="1796875"/>
          </a:xfrm>
          <a:prstGeom prst="rect">
            <a:avLst/>
          </a:prstGeom>
          <a:noFill/>
          <a:ln>
            <a:noFill/>
          </a:ln>
        </p:spPr>
      </p:pic>
      <p:pic>
        <p:nvPicPr>
          <p:cNvPr id="293" name="Shape 293"/>
          <p:cNvPicPr preferRelativeResize="0"/>
          <p:nvPr/>
        </p:nvPicPr>
        <p:blipFill>
          <a:blip r:embed="rId10">
            <a:alphaModFix/>
          </a:blip>
          <a:stretch>
            <a:fillRect/>
          </a:stretch>
        </p:blipFill>
        <p:spPr>
          <a:xfrm>
            <a:off x="219600" y="2045779"/>
            <a:ext cx="1909874" cy="143242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153" name="Shape 153"/>
          <p:cNvSpPr txBox="1"/>
          <p:nvPr>
            <p:ph idx="1" type="subTitle"/>
          </p:nvPr>
        </p:nvSpPr>
        <p:spPr>
          <a:xfrm>
            <a:off x="311700" y="3510650"/>
            <a:ext cx="8520600" cy="14580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3000">
                <a:latin typeface="Indie Flower"/>
                <a:ea typeface="Indie Flower"/>
                <a:cs typeface="Indie Flower"/>
                <a:sym typeface="Indie Flower"/>
              </a:rPr>
              <a:t>MISA London Symposium</a:t>
            </a:r>
            <a:endParaRPr b="1" sz="3000">
              <a:latin typeface="Indie Flower"/>
              <a:ea typeface="Indie Flower"/>
              <a:cs typeface="Indie Flower"/>
              <a:sym typeface="Indie Flower"/>
            </a:endParaRPr>
          </a:p>
          <a:p>
            <a:pPr indent="0" lvl="0" marL="0">
              <a:spcBef>
                <a:spcPts val="0"/>
              </a:spcBef>
              <a:spcAft>
                <a:spcPts val="0"/>
              </a:spcAft>
              <a:buNone/>
            </a:pPr>
            <a:r>
              <a:rPr b="1" lang="en" sz="3000">
                <a:latin typeface="Indie Flower"/>
                <a:ea typeface="Indie Flower"/>
                <a:cs typeface="Indie Flower"/>
                <a:sym typeface="Indie Flower"/>
              </a:rPr>
              <a:t>“Creating Conditions for Excellence”</a:t>
            </a:r>
            <a:endParaRPr b="1" sz="3000">
              <a:latin typeface="Indie Flower"/>
              <a:ea typeface="Indie Flower"/>
              <a:cs typeface="Indie Flower"/>
              <a:sym typeface="Indie Flower"/>
            </a:endParaRPr>
          </a:p>
          <a:p>
            <a:pPr indent="0" lvl="0" marL="0">
              <a:spcBef>
                <a:spcPts val="0"/>
              </a:spcBef>
              <a:spcAft>
                <a:spcPts val="0"/>
              </a:spcAft>
              <a:buNone/>
            </a:pPr>
            <a:r>
              <a:rPr b="1" lang="en" sz="3000">
                <a:latin typeface="Indie Flower"/>
                <a:ea typeface="Indie Flower"/>
                <a:cs typeface="Indie Flower"/>
                <a:sym typeface="Indie Flower"/>
              </a:rPr>
              <a:t>May 7, 2018</a:t>
            </a:r>
            <a:endParaRPr b="1" sz="3000">
              <a:latin typeface="Indie Flower"/>
              <a:ea typeface="Indie Flower"/>
              <a:cs typeface="Indie Flower"/>
              <a:sym typeface="Indie Flower"/>
            </a:endParaRPr>
          </a:p>
        </p:txBody>
      </p:sp>
      <p:pic>
        <p:nvPicPr>
          <p:cNvPr id="154" name="Shape 154"/>
          <p:cNvPicPr preferRelativeResize="0"/>
          <p:nvPr/>
        </p:nvPicPr>
        <p:blipFill>
          <a:blip r:embed="rId3">
            <a:alphaModFix/>
          </a:blip>
          <a:stretch>
            <a:fillRect/>
          </a:stretch>
        </p:blipFill>
        <p:spPr>
          <a:xfrm>
            <a:off x="256600" y="641475"/>
            <a:ext cx="8575700" cy="275252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id="298" name="Shape 298"/>
          <p:cNvPicPr preferRelativeResize="0"/>
          <p:nvPr/>
        </p:nvPicPr>
        <p:blipFill>
          <a:blip r:embed="rId3">
            <a:alphaModFix/>
          </a:blip>
          <a:stretch>
            <a:fillRect/>
          </a:stretch>
        </p:blipFill>
        <p:spPr>
          <a:xfrm>
            <a:off x="152400" y="139325"/>
            <a:ext cx="3019425" cy="2133600"/>
          </a:xfrm>
          <a:prstGeom prst="rect">
            <a:avLst/>
          </a:prstGeom>
          <a:noFill/>
          <a:ln>
            <a:noFill/>
          </a:ln>
        </p:spPr>
      </p:pic>
      <p:pic>
        <p:nvPicPr>
          <p:cNvPr id="299" name="Shape 299"/>
          <p:cNvPicPr preferRelativeResize="0"/>
          <p:nvPr/>
        </p:nvPicPr>
        <p:blipFill>
          <a:blip r:embed="rId4">
            <a:alphaModFix/>
          </a:blip>
          <a:stretch>
            <a:fillRect/>
          </a:stretch>
        </p:blipFill>
        <p:spPr>
          <a:xfrm>
            <a:off x="6495200" y="2581288"/>
            <a:ext cx="2316876" cy="2316876"/>
          </a:xfrm>
          <a:prstGeom prst="rect">
            <a:avLst/>
          </a:prstGeom>
          <a:noFill/>
          <a:ln>
            <a:noFill/>
          </a:ln>
        </p:spPr>
      </p:pic>
      <p:pic>
        <p:nvPicPr>
          <p:cNvPr id="300" name="Shape 300"/>
          <p:cNvPicPr preferRelativeResize="0"/>
          <p:nvPr/>
        </p:nvPicPr>
        <p:blipFill>
          <a:blip r:embed="rId5">
            <a:alphaModFix/>
          </a:blip>
          <a:stretch>
            <a:fillRect/>
          </a:stretch>
        </p:blipFill>
        <p:spPr>
          <a:xfrm>
            <a:off x="51550" y="2488363"/>
            <a:ext cx="4933553" cy="2502750"/>
          </a:xfrm>
          <a:prstGeom prst="rect">
            <a:avLst/>
          </a:prstGeom>
          <a:noFill/>
          <a:ln>
            <a:noFill/>
          </a:ln>
        </p:spPr>
      </p:pic>
      <p:pic>
        <p:nvPicPr>
          <p:cNvPr id="301" name="Shape 301"/>
          <p:cNvPicPr preferRelativeResize="0"/>
          <p:nvPr/>
        </p:nvPicPr>
        <p:blipFill>
          <a:blip r:embed="rId6">
            <a:alphaModFix/>
          </a:blip>
          <a:stretch>
            <a:fillRect/>
          </a:stretch>
        </p:blipFill>
        <p:spPr>
          <a:xfrm>
            <a:off x="3403350" y="1041800"/>
            <a:ext cx="1885950" cy="1885950"/>
          </a:xfrm>
          <a:prstGeom prst="rect">
            <a:avLst/>
          </a:prstGeom>
          <a:noFill/>
          <a:ln>
            <a:noFill/>
          </a:ln>
        </p:spPr>
      </p:pic>
      <p:pic>
        <p:nvPicPr>
          <p:cNvPr id="302" name="Shape 302"/>
          <p:cNvPicPr preferRelativeResize="0"/>
          <p:nvPr/>
        </p:nvPicPr>
        <p:blipFill rotWithShape="1">
          <a:blip r:embed="rId7">
            <a:alphaModFix/>
          </a:blip>
          <a:srcRect b="0" l="0" r="0" t="0"/>
          <a:stretch/>
        </p:blipFill>
        <p:spPr>
          <a:xfrm>
            <a:off x="5722524" y="512334"/>
            <a:ext cx="3296717" cy="1609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ctrTitle"/>
          </p:nvPr>
        </p:nvSpPr>
        <p:spPr>
          <a:xfrm>
            <a:off x="311700" y="357100"/>
            <a:ext cx="8520600" cy="686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sz="3600">
                <a:latin typeface="Indie Flower"/>
                <a:ea typeface="Indie Flower"/>
                <a:cs typeface="Indie Flower"/>
                <a:sym typeface="Indie Flower"/>
              </a:rPr>
              <a:t>Inspirational videos and resources</a:t>
            </a:r>
            <a:endParaRPr b="1" sz="3600">
              <a:latin typeface="Indie Flower"/>
              <a:ea typeface="Indie Flower"/>
              <a:cs typeface="Indie Flower"/>
              <a:sym typeface="Indie Flower"/>
            </a:endParaRPr>
          </a:p>
        </p:txBody>
      </p:sp>
      <p:sp>
        <p:nvSpPr>
          <p:cNvPr id="308" name="Shape 30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309" name="Shape 309"/>
          <p:cNvPicPr preferRelativeResize="0"/>
          <p:nvPr/>
        </p:nvPicPr>
        <p:blipFill>
          <a:blip r:embed="rId3">
            <a:alphaModFix/>
          </a:blip>
          <a:stretch>
            <a:fillRect/>
          </a:stretch>
        </p:blipFill>
        <p:spPr>
          <a:xfrm>
            <a:off x="260950" y="1043800"/>
            <a:ext cx="8625150" cy="3866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311700" y="187275"/>
            <a:ext cx="8520600" cy="906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i="1" lang="en">
                <a:solidFill>
                  <a:srgbClr val="FF0000"/>
                </a:solidFill>
                <a:latin typeface="Indie Flower"/>
                <a:ea typeface="Indie Flower"/>
                <a:cs typeface="Indie Flower"/>
                <a:sym typeface="Indie Flower"/>
              </a:rPr>
              <a:t>Every child needs a champion</a:t>
            </a:r>
            <a:endParaRPr i="1">
              <a:solidFill>
                <a:srgbClr val="FF0000"/>
              </a:solidFill>
              <a:latin typeface="Indie Flower"/>
              <a:ea typeface="Indie Flower"/>
              <a:cs typeface="Indie Flower"/>
              <a:sym typeface="Indie Flower"/>
            </a:endParaRPr>
          </a:p>
        </p:txBody>
      </p:sp>
      <p:pic>
        <p:nvPicPr>
          <p:cNvPr descr="Rita Pierson, a teacher for 40 years, once heard a colleague say, &quot;They don't pay me to like the kids.&quot; Her response: &quot;Kids don't learn from people they don't like.'&quot; A rousing call to educators to believe in their students and actually connect with them on a real, human, personal level.&#10;&#10;TEDTalks is a daily video podcast of the best talks and performances from the TED Conference, where the world's leading thinkers and doers give the talk of their lives in 18 minutes (or less). Look for talks on Technology, Entertainment and Design -- plus science, business, global issues, the arts and much more.&#10;Find closed captions and translated subtitles in many languages at http://www.ted.com/translate&#10;&#10;Follow TED news on Twitter: http://www.twitter.com/tednews&#10;Like TED on Facebook: https://www.facebook.com/TED&#10;&#10;Subscribe to our channel: http://www.youtube.com/user/TEDtalksDirector" id="315" name="Shape 315" title="Every kid needs a champion | Rita Pierson">
            <a:hlinkClick r:id="rId3"/>
          </p:cNvPr>
          <p:cNvPicPr preferRelativeResize="0"/>
          <p:nvPr/>
        </p:nvPicPr>
        <p:blipFill>
          <a:blip r:embed="rId4">
            <a:alphaModFix/>
          </a:blip>
          <a:stretch>
            <a:fillRect/>
          </a:stretch>
        </p:blipFill>
        <p:spPr>
          <a:xfrm>
            <a:off x="1948225" y="937375"/>
            <a:ext cx="5247550" cy="39356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 name="Shape 319"/>
        <p:cNvGrpSpPr/>
        <p:nvPr/>
      </p:nvGrpSpPr>
      <p:grpSpPr>
        <a:xfrm>
          <a:off x="0" y="0"/>
          <a:ext cx="0" cy="0"/>
          <a:chOff x="0" y="0"/>
          <a:chExt cx="0" cy="0"/>
        </a:xfrm>
      </p:grpSpPr>
      <p:sp>
        <p:nvSpPr>
          <p:cNvPr id="320" name="Shape 320"/>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i="1" lang="en">
                <a:solidFill>
                  <a:srgbClr val="FF0000"/>
                </a:solidFill>
                <a:latin typeface="Indie Flower"/>
                <a:ea typeface="Indie Flower"/>
                <a:cs typeface="Indie Flower"/>
                <a:sym typeface="Indie Flower"/>
              </a:rPr>
              <a:t>Every OPPortunity...</a:t>
            </a:r>
            <a:endParaRPr i="1">
              <a:solidFill>
                <a:srgbClr val="FF0000"/>
              </a:solidFill>
              <a:latin typeface="Indie Flower"/>
              <a:ea typeface="Indie Flower"/>
              <a:cs typeface="Indie Flower"/>
              <a:sym typeface="Indie Flower"/>
            </a:endParaRPr>
          </a:p>
        </p:txBody>
      </p:sp>
      <p:pic>
        <p:nvPicPr>
          <p:cNvPr descr="Want to learn how to make your school or classroom one that gives every child the opportunity to find their voice? We believe language is the key to unlocking every child’s potential. The Rollins Center for Language &amp; Literacy at the Atlanta Speech School offers free online language and literacy training for all teachers of children from Birth to 3rd grade on its Cox Campus.&#10;&#10;Start training today at http://www.readrightfromthestart.org." id="321" name="Shape 321" title="Every Opportunity">
            <a:hlinkClick r:id="rId3"/>
          </p:cNvPr>
          <p:cNvPicPr preferRelativeResize="0"/>
          <p:nvPr/>
        </p:nvPicPr>
        <p:blipFill>
          <a:blip r:embed="rId4">
            <a:alphaModFix/>
          </a:blip>
          <a:stretch>
            <a:fillRect/>
          </a:stretch>
        </p:blipFill>
        <p:spPr>
          <a:xfrm>
            <a:off x="1016350" y="1093850"/>
            <a:ext cx="6791600" cy="38665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Shape 326"/>
          <p:cNvSpPr txBox="1"/>
          <p:nvPr>
            <p:ph type="title"/>
          </p:nvPr>
        </p:nvSpPr>
        <p:spPr>
          <a:xfrm>
            <a:off x="311700" y="74175"/>
            <a:ext cx="8520600" cy="7170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i="1" lang="en" sz="3600">
                <a:solidFill>
                  <a:srgbClr val="FF0000"/>
                </a:solidFill>
                <a:latin typeface="Indie Flower"/>
                <a:ea typeface="Indie Flower"/>
                <a:cs typeface="Indie Flower"/>
                <a:sym typeface="Indie Flower"/>
              </a:rPr>
              <a:t>What you practice grows stronger</a:t>
            </a:r>
            <a:r>
              <a:rPr lang="en" sz="3600">
                <a:solidFill>
                  <a:srgbClr val="FF0000"/>
                </a:solidFill>
                <a:latin typeface="Indie Flower"/>
                <a:ea typeface="Indie Flower"/>
                <a:cs typeface="Indie Flower"/>
                <a:sym typeface="Indie Flower"/>
              </a:rPr>
              <a:t> </a:t>
            </a:r>
            <a:endParaRPr sz="3600">
              <a:solidFill>
                <a:srgbClr val="FF0000"/>
              </a:solidFill>
              <a:latin typeface="Indie Flower"/>
              <a:ea typeface="Indie Flower"/>
              <a:cs typeface="Indie Flower"/>
              <a:sym typeface="Indie Flower"/>
            </a:endParaRPr>
          </a:p>
        </p:txBody>
      </p:sp>
      <p:pic>
        <p:nvPicPr>
          <p:cNvPr descr="How do we change? In this pioneering talk, Dr. Shauna Shapiro draws on modern neuroscience and ancient wisdom to demonstrate how mindfulness can help us make positive changes in our brains and our lives.  &#10; &#10;Edited by Kevin Raman and Preston Yeung.   &#10;&#10;SHAUNA SHAPIRO, PhD, is a professor at Santa Clara University, a clinical psychologist, and an internationally recognized expert in mindfulness. Dr. Shapiro is the recipient of the American Council of Learned Societies teaching award, acknowledging her outstanding contributions to education; and is a fellow of the Mind and Life Institute co-founded by the Dalai Lama. Dr. Shapiro lectures and leads mindfulness programs internationally, serves on the Advisory Board of Axialent a leader on Conscious Business, and has brought mindfulness to pioneering companies including Cisco Systems and Google. She has published over 150 articles and book chapters and is co-author of The Art and Science of Mindfulness and Mindful Discipline: A loving approach to raising an emotionally intelligent child. drshaunashapiro.com&#10;&#10;This talk was given at a TEDx event using the TED conference format but independently organized by a local community. Learn more at https://www.ted.com/tedx" id="327" name="Shape 327" title="The Power of Mindfulness: What You Practice Grows Stronger | Shauna Shapiro | TEDxWashingtonSquare">
            <a:hlinkClick r:id="rId3"/>
          </p:cNvPr>
          <p:cNvPicPr preferRelativeResize="0"/>
          <p:nvPr/>
        </p:nvPicPr>
        <p:blipFill>
          <a:blip r:embed="rId4">
            <a:alphaModFix/>
          </a:blip>
          <a:stretch>
            <a:fillRect/>
          </a:stretch>
        </p:blipFill>
        <p:spPr>
          <a:xfrm>
            <a:off x="1001500" y="1063325"/>
            <a:ext cx="7245400" cy="3930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Shape 332"/>
          <p:cNvSpPr txBox="1"/>
          <p:nvPr>
            <p:ph type="title"/>
          </p:nvPr>
        </p:nvSpPr>
        <p:spPr>
          <a:xfrm>
            <a:off x="311700" y="187150"/>
            <a:ext cx="8520600" cy="7866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3600">
                <a:solidFill>
                  <a:srgbClr val="FF0000"/>
                </a:solidFill>
                <a:latin typeface="Indie Flower"/>
                <a:ea typeface="Indie Flower"/>
                <a:cs typeface="Indie Flower"/>
                <a:sym typeface="Indie Flower"/>
              </a:rPr>
              <a:t>Mindfulness research and videos</a:t>
            </a:r>
            <a:endParaRPr sz="3600">
              <a:solidFill>
                <a:srgbClr val="FF0000"/>
              </a:solidFill>
              <a:latin typeface="Indie Flower"/>
              <a:ea typeface="Indie Flower"/>
              <a:cs typeface="Indie Flower"/>
              <a:sym typeface="Indie Flower"/>
            </a:endParaRPr>
          </a:p>
        </p:txBody>
      </p:sp>
      <p:sp>
        <p:nvSpPr>
          <p:cNvPr id="333" name="Shape 333"/>
          <p:cNvSpPr txBox="1"/>
          <p:nvPr>
            <p:ph idx="1" type="body"/>
          </p:nvPr>
        </p:nvSpPr>
        <p:spPr>
          <a:xfrm>
            <a:off x="311700" y="4286250"/>
            <a:ext cx="8520600" cy="7323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400" u="sng">
                <a:solidFill>
                  <a:schemeClr val="hlink"/>
                </a:solidFill>
                <a:hlinkClick r:id="rId3"/>
              </a:rPr>
              <a:t>https://www.youtube.com/watch?v=eOW7wMmy8Mo</a:t>
            </a:r>
            <a:endParaRPr sz="1400"/>
          </a:p>
          <a:p>
            <a:pPr indent="0" lvl="0" marL="0">
              <a:spcBef>
                <a:spcPts val="1600"/>
              </a:spcBef>
              <a:spcAft>
                <a:spcPts val="0"/>
              </a:spcAft>
              <a:buNone/>
            </a:pPr>
            <a:r>
              <a:rPr lang="en" sz="1400" u="sng">
                <a:solidFill>
                  <a:schemeClr val="hlink"/>
                </a:solidFill>
                <a:hlinkClick r:id="rId4"/>
              </a:rPr>
              <a:t>https://www.youtube.com/watch?v=-yJPcdiLEkI</a:t>
            </a:r>
            <a:endParaRPr sz="1400"/>
          </a:p>
          <a:p>
            <a:pPr indent="0" lvl="0" marL="0">
              <a:spcBef>
                <a:spcPts val="1600"/>
              </a:spcBef>
              <a:spcAft>
                <a:spcPts val="1600"/>
              </a:spcAft>
              <a:buNone/>
            </a:pPr>
            <a:r>
              <a:t/>
            </a:r>
            <a:endParaRPr/>
          </a:p>
        </p:txBody>
      </p:sp>
      <p:pic>
        <p:nvPicPr>
          <p:cNvPr descr="WHY AREN’T WE TEACHING YOU MINDFULNESS is an abbreviated TED-Talk by a fellow advocate, learn in 4 minutes why mindfulness in schools is so important." id="334" name="Shape 334" title="WHY AREN’T WE TEACHING YOU MINDFULNESS abbreviated">
            <a:hlinkClick r:id="rId5"/>
          </p:cNvPr>
          <p:cNvPicPr preferRelativeResize="0"/>
          <p:nvPr/>
        </p:nvPicPr>
        <p:blipFill>
          <a:blip r:embed="rId6">
            <a:alphaModFix/>
          </a:blip>
          <a:stretch>
            <a:fillRect/>
          </a:stretch>
        </p:blipFill>
        <p:spPr>
          <a:xfrm>
            <a:off x="1400900" y="892725"/>
            <a:ext cx="6070576" cy="34684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pic>
        <p:nvPicPr>
          <p:cNvPr descr="Watch as baby Kayden has  a magical moment when she experiences rain for the very first time! SUBSCRIBE to us! http://bit.ly/CnFonYouTube&#10;&#10;LIKE us! http://Facebook.com/CutiesNFuzzies&#10;&#10;FOLLOW us! http://Twitter.com/CutiesNFuzzies&#10;&#10;TUMBLR: http://www.tumblr.com/blog/cutiesnfuzzies&#10;&#10;PIN with us! http://Pinterest.com/CutiesNFuzzies&#10;&#10;TO LICENSE THIS CLIP, GO TO: http://bit.ly/1jgG3At" id="339" name="Shape 339" title="Kayden + Rain | Little Girl Experiences Her First Rainfall">
            <a:hlinkClick r:id="rId3"/>
          </p:cNvPr>
          <p:cNvPicPr preferRelativeResize="0"/>
          <p:nvPr/>
        </p:nvPicPr>
        <p:blipFill>
          <a:blip r:embed="rId4">
            <a:alphaModFix/>
          </a:blip>
          <a:stretch>
            <a:fillRect/>
          </a:stretch>
        </p:blipFill>
        <p:spPr>
          <a:xfrm>
            <a:off x="873900" y="935275"/>
            <a:ext cx="7050800" cy="4045925"/>
          </a:xfrm>
          <a:prstGeom prst="rect">
            <a:avLst/>
          </a:prstGeom>
          <a:noFill/>
          <a:ln>
            <a:noFill/>
          </a:ln>
        </p:spPr>
      </p:pic>
      <p:sp>
        <p:nvSpPr>
          <p:cNvPr id="340" name="Shape 340"/>
          <p:cNvSpPr txBox="1"/>
          <p:nvPr/>
        </p:nvSpPr>
        <p:spPr>
          <a:xfrm>
            <a:off x="873900" y="137325"/>
            <a:ext cx="7415400" cy="636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en" sz="3600">
                <a:solidFill>
                  <a:srgbClr val="FF0000"/>
                </a:solidFill>
                <a:latin typeface="Indie Flower"/>
                <a:ea typeface="Indie Flower"/>
                <a:cs typeface="Indie Flower"/>
                <a:sym typeface="Indie Flower"/>
              </a:rPr>
              <a:t>Nothing without JOy… Being Present</a:t>
            </a:r>
            <a:endParaRPr b="1" sz="3600">
              <a:solidFill>
                <a:srgbClr val="FF0000"/>
              </a:solidFill>
              <a:latin typeface="Indie Flower"/>
              <a:ea typeface="Indie Flower"/>
              <a:cs typeface="Indie Flower"/>
              <a:sym typeface="Indie Flow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id="345" name="Shape 345"/>
          <p:cNvPicPr preferRelativeResize="0"/>
          <p:nvPr/>
        </p:nvPicPr>
        <p:blipFill>
          <a:blip r:embed="rId3">
            <a:alphaModFix/>
          </a:blip>
          <a:stretch>
            <a:fillRect/>
          </a:stretch>
        </p:blipFill>
        <p:spPr>
          <a:xfrm>
            <a:off x="1155625" y="0"/>
            <a:ext cx="6832775" cy="5143500"/>
          </a:xfrm>
          <a:prstGeom prst="rect">
            <a:avLst/>
          </a:prstGeom>
          <a:noFill/>
          <a:ln>
            <a:noFill/>
          </a:ln>
        </p:spPr>
      </p:pic>
      <p:sp>
        <p:nvSpPr>
          <p:cNvPr id="346" name="Shape 346"/>
          <p:cNvSpPr txBox="1"/>
          <p:nvPr/>
        </p:nvSpPr>
        <p:spPr>
          <a:xfrm>
            <a:off x="0" y="0"/>
            <a:ext cx="1155600" cy="5143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i="1" lang="en">
                <a:latin typeface="Indie Flower"/>
                <a:ea typeface="Indie Flower"/>
                <a:cs typeface="Indie Flower"/>
                <a:sym typeface="Indie Flower"/>
              </a:rPr>
              <a:t>Evil</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Anger</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Envy</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Sorrow</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Regret</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Greed</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Arrogance</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Self-pity</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Guilt</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Resentment</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Inferiority</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Lies</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False pride</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Superiority</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Ego</a:t>
            </a:r>
            <a:endParaRPr b="1" i="1">
              <a:latin typeface="Indie Flower"/>
              <a:ea typeface="Indie Flower"/>
              <a:cs typeface="Indie Flower"/>
              <a:sym typeface="Indie Flower"/>
            </a:endParaRPr>
          </a:p>
          <a:p>
            <a:pPr indent="0" lvl="0" marL="0">
              <a:spcBef>
                <a:spcPts val="0"/>
              </a:spcBef>
              <a:spcAft>
                <a:spcPts val="0"/>
              </a:spcAft>
              <a:buNone/>
            </a:pPr>
            <a:r>
              <a:t/>
            </a:r>
            <a:endParaRPr>
              <a:latin typeface="Indie Flower"/>
              <a:ea typeface="Indie Flower"/>
              <a:cs typeface="Indie Flower"/>
              <a:sym typeface="Indie Flower"/>
            </a:endParaRPr>
          </a:p>
          <a:p>
            <a:pPr indent="0" lvl="0" marL="0">
              <a:spcBef>
                <a:spcPts val="0"/>
              </a:spcBef>
              <a:spcAft>
                <a:spcPts val="0"/>
              </a:spcAft>
              <a:buNone/>
            </a:pPr>
            <a:r>
              <a:t/>
            </a:r>
            <a:endParaRPr>
              <a:latin typeface="Indie Flower"/>
              <a:ea typeface="Indie Flower"/>
              <a:cs typeface="Indie Flower"/>
              <a:sym typeface="Indie Flower"/>
            </a:endParaRPr>
          </a:p>
        </p:txBody>
      </p:sp>
      <p:sp>
        <p:nvSpPr>
          <p:cNvPr id="347" name="Shape 347"/>
          <p:cNvSpPr txBox="1"/>
          <p:nvPr/>
        </p:nvSpPr>
        <p:spPr>
          <a:xfrm>
            <a:off x="7988475" y="100"/>
            <a:ext cx="1155600" cy="5143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i="1" lang="en">
                <a:latin typeface="Indie Flower"/>
                <a:ea typeface="Indie Flower"/>
                <a:cs typeface="Indie Flower"/>
                <a:sym typeface="Indie Flower"/>
              </a:rPr>
              <a:t>Good</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Joy</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Peace</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Love</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Hope</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Serenity</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Humility</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Kindness</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Empathy</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Generosity</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Truth</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Compassion</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Benevolence</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Harmony </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rPr b="1" i="1" lang="en">
                <a:latin typeface="Indie Flower"/>
                <a:ea typeface="Indie Flower"/>
                <a:cs typeface="Indie Flower"/>
                <a:sym typeface="Indie Flower"/>
              </a:rPr>
              <a:t>Faith</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a:p>
            <a:pPr indent="0" lvl="0" marL="0">
              <a:spcBef>
                <a:spcPts val="0"/>
              </a:spcBef>
              <a:spcAft>
                <a:spcPts val="0"/>
              </a:spcAft>
              <a:buNone/>
            </a:pPr>
            <a:r>
              <a:t/>
            </a:r>
            <a:endParaRPr b="1" i="1">
              <a:latin typeface="Indie Flower"/>
              <a:ea typeface="Indie Flower"/>
              <a:cs typeface="Indie Flower"/>
              <a:sym typeface="Indie Flowe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 name="Shape 351"/>
        <p:cNvGrpSpPr/>
        <p:nvPr/>
      </p:nvGrpSpPr>
      <p:grpSpPr>
        <a:xfrm>
          <a:off x="0" y="0"/>
          <a:ext cx="0" cy="0"/>
          <a:chOff x="0" y="0"/>
          <a:chExt cx="0" cy="0"/>
        </a:xfrm>
      </p:grpSpPr>
      <p:sp>
        <p:nvSpPr>
          <p:cNvPr id="352" name="Shape 352"/>
          <p:cNvSpPr txBox="1"/>
          <p:nvPr>
            <p:ph type="title"/>
          </p:nvPr>
        </p:nvSpPr>
        <p:spPr>
          <a:xfrm>
            <a:off x="311700" y="292850"/>
            <a:ext cx="8520600" cy="38730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800">
                <a:solidFill>
                  <a:srgbClr val="FF0000"/>
                </a:solidFill>
              </a:rPr>
              <a:t>A Mindful Brain: Collaborative Inquiry </a:t>
            </a:r>
            <a:endParaRPr sz="4800">
              <a:solidFill>
                <a:srgbClr val="FF0000"/>
              </a:solidFill>
            </a:endParaRPr>
          </a:p>
          <a:p>
            <a:pPr indent="0" lvl="0" marL="0" rtl="0" algn="ctr">
              <a:spcBef>
                <a:spcPts val="0"/>
              </a:spcBef>
              <a:spcAft>
                <a:spcPts val="0"/>
              </a:spcAft>
              <a:buNone/>
            </a:pPr>
            <a:r>
              <a:rPr lang="en" sz="4800">
                <a:solidFill>
                  <a:srgbClr val="FF0000"/>
                </a:solidFill>
              </a:rPr>
              <a:t>Google Drive Folder</a:t>
            </a:r>
            <a:endParaRPr sz="4800">
              <a:solidFill>
                <a:srgbClr val="FF0000"/>
              </a:solidFill>
            </a:endParaRPr>
          </a:p>
          <a:p>
            <a:pPr indent="0" lvl="0" marL="0" rtl="0" algn="ctr">
              <a:spcBef>
                <a:spcPts val="0"/>
              </a:spcBef>
              <a:spcAft>
                <a:spcPts val="0"/>
              </a:spcAft>
              <a:buNone/>
            </a:pPr>
            <a:r>
              <a:t/>
            </a:r>
            <a:endParaRPr sz="4800"/>
          </a:p>
          <a:p>
            <a:pPr indent="0" lvl="0" marL="0" rtl="0" algn="ctr">
              <a:spcBef>
                <a:spcPts val="0"/>
              </a:spcBef>
              <a:spcAft>
                <a:spcPts val="0"/>
              </a:spcAft>
              <a:buNone/>
            </a:pPr>
            <a:r>
              <a:rPr b="0" lang="en" sz="4800" u="sng">
                <a:solidFill>
                  <a:schemeClr val="hlink"/>
                </a:solidFill>
                <a:latin typeface="Roboto"/>
                <a:ea typeface="Roboto"/>
                <a:cs typeface="Roboto"/>
                <a:sym typeface="Roboto"/>
                <a:hlinkClick r:id="rId3"/>
              </a:rPr>
              <a:t>https://goo.gl/34xAEZ</a:t>
            </a:r>
            <a:endParaRPr b="0" sz="4800">
              <a:solidFill>
                <a:srgbClr val="444444"/>
              </a:solidFill>
              <a:latin typeface="Roboto"/>
              <a:ea typeface="Roboto"/>
              <a:cs typeface="Roboto"/>
              <a:sym typeface="Roboto"/>
            </a:endParaRPr>
          </a:p>
          <a:p>
            <a:pPr indent="0" lvl="0" marL="0" algn="ctr">
              <a:spcBef>
                <a:spcPts val="0"/>
              </a:spcBef>
              <a:spcAft>
                <a:spcPts val="0"/>
              </a:spcAft>
              <a:buNone/>
            </a:pPr>
            <a:r>
              <a:t/>
            </a:r>
            <a:endParaRPr b="0" sz="4800">
              <a:solidFill>
                <a:srgbClr val="444444"/>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Shape 159"/>
          <p:cNvSpPr txBox="1"/>
          <p:nvPr>
            <p:ph type="ctrTitle"/>
          </p:nvPr>
        </p:nvSpPr>
        <p:spPr>
          <a:xfrm>
            <a:off x="311700" y="128300"/>
            <a:ext cx="8520600" cy="8631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sz="4800">
                <a:latin typeface="Indie Flower"/>
                <a:ea typeface="Indie Flower"/>
                <a:cs typeface="Indie Flower"/>
                <a:sym typeface="Indie Flower"/>
              </a:rPr>
              <a:t>Well-being in Ontario Schools</a:t>
            </a:r>
            <a:endParaRPr b="1" sz="4800">
              <a:latin typeface="Indie Flower"/>
              <a:ea typeface="Indie Flower"/>
              <a:cs typeface="Indie Flower"/>
              <a:sym typeface="Indie Flower"/>
            </a:endParaRPr>
          </a:p>
        </p:txBody>
      </p:sp>
      <p:sp>
        <p:nvSpPr>
          <p:cNvPr id="160" name="Shape 16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descr="Well-Being in Ontario Schools&#10;&#10;For more information, visit http://www.ontario.ca/studentwellbeing&#10;&#10;A descriptive transcript for this video is available by visiting the following link: &#10;&#10;http://media.ontarionewsroom.com/desctxt/well-being-in-ontario-schools.html&#10;&#10;--" id="161" name="Shape 161" title="Well-Being in Ontario Schools">
            <a:hlinkClick r:id="rId3"/>
          </p:cNvPr>
          <p:cNvPicPr preferRelativeResize="0"/>
          <p:nvPr/>
        </p:nvPicPr>
        <p:blipFill>
          <a:blip r:embed="rId4">
            <a:alphaModFix/>
          </a:blip>
          <a:stretch>
            <a:fillRect/>
          </a:stretch>
        </p:blipFill>
        <p:spPr>
          <a:xfrm>
            <a:off x="311700" y="857250"/>
            <a:ext cx="8520600" cy="4286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t/>
            </a:r>
            <a:endParaRPr/>
          </a:p>
        </p:txBody>
      </p:sp>
      <p:sp>
        <p:nvSpPr>
          <p:cNvPr id="167" name="Shape 16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pic>
        <p:nvPicPr>
          <p:cNvPr id="168" name="Shape 168"/>
          <p:cNvPicPr preferRelativeResize="0"/>
          <p:nvPr/>
        </p:nvPicPr>
        <p:blipFill>
          <a:blip r:embed="rId3">
            <a:alphaModFix/>
          </a:blip>
          <a:stretch>
            <a:fillRect/>
          </a:stretch>
        </p:blipFill>
        <p:spPr>
          <a:xfrm>
            <a:off x="506100" y="892725"/>
            <a:ext cx="8097775" cy="4298400"/>
          </a:xfrm>
          <a:prstGeom prst="rect">
            <a:avLst/>
          </a:prstGeom>
          <a:noFill/>
          <a:ln>
            <a:noFill/>
          </a:ln>
        </p:spPr>
      </p:pic>
      <p:sp>
        <p:nvSpPr>
          <p:cNvPr id="169" name="Shape 169"/>
          <p:cNvSpPr txBox="1"/>
          <p:nvPr/>
        </p:nvSpPr>
        <p:spPr>
          <a:xfrm>
            <a:off x="0" y="41200"/>
            <a:ext cx="9144000" cy="703500"/>
          </a:xfrm>
          <a:prstGeom prst="rect">
            <a:avLst/>
          </a:prstGeom>
          <a:noFill/>
          <a:ln>
            <a:noFill/>
          </a:ln>
        </p:spPr>
        <p:txBody>
          <a:bodyPr anchorCtr="0" anchor="ctr" bIns="91425" lIns="91425" spcFirstLastPara="1" rIns="91425" wrap="square" tIns="91425">
            <a:noAutofit/>
          </a:bodyPr>
          <a:lstStyle/>
          <a:p>
            <a:pPr indent="0" lvl="0" marL="0" rtl="0">
              <a:spcBef>
                <a:spcPts val="0"/>
              </a:spcBef>
              <a:spcAft>
                <a:spcPts val="0"/>
              </a:spcAft>
              <a:buNone/>
            </a:pPr>
            <a:r>
              <a:rPr lang="en" sz="2400">
                <a:solidFill>
                  <a:srgbClr val="14171A"/>
                </a:solidFill>
                <a:highlight>
                  <a:srgbClr val="FFFFFF"/>
                </a:highlight>
                <a:latin typeface="Satisfy"/>
                <a:ea typeface="Satisfy"/>
                <a:cs typeface="Satisfy"/>
                <a:sym typeface="Satisfy"/>
              </a:rPr>
              <a:t>Just as ripples spread out when a single pebble is dropped into water, the actions of individuals can have far-reaching effects.</a:t>
            </a:r>
            <a:r>
              <a:rPr lang="en">
                <a:solidFill>
                  <a:srgbClr val="14171A"/>
                </a:solidFill>
                <a:highlight>
                  <a:srgbClr val="FFFFFF"/>
                </a:highlight>
              </a:rPr>
              <a:t> </a:t>
            </a:r>
            <a:r>
              <a:rPr lang="en" sz="900">
                <a:solidFill>
                  <a:srgbClr val="14171A"/>
                </a:solidFill>
                <a:highlight>
                  <a:srgbClr val="FFFFFF"/>
                </a:highlight>
              </a:rPr>
              <a:t>Dali Lama</a:t>
            </a:r>
            <a:endParaRPr sz="9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Shape 174"/>
          <p:cNvSpPr txBox="1"/>
          <p:nvPr>
            <p:ph type="ctrTitle"/>
          </p:nvPr>
        </p:nvSpPr>
        <p:spPr>
          <a:xfrm>
            <a:off x="49275" y="183025"/>
            <a:ext cx="9063600" cy="8280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b="1" lang="en" sz="3000"/>
              <a:t>All our stories matter! Safe spaces for sharing!</a:t>
            </a:r>
            <a:endParaRPr b="1" sz="3000"/>
          </a:p>
        </p:txBody>
      </p:sp>
      <p:sp>
        <p:nvSpPr>
          <p:cNvPr id="175" name="Shape 175"/>
          <p:cNvSpPr/>
          <p:nvPr/>
        </p:nvSpPr>
        <p:spPr>
          <a:xfrm>
            <a:off x="0" y="1215875"/>
            <a:ext cx="2793744" cy="2008206"/>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FF"/>
                </a:solidFill>
              </a:rPr>
              <a:t>Listen!</a:t>
            </a:r>
            <a:endParaRPr sz="3000">
              <a:solidFill>
                <a:srgbClr val="0000FF"/>
              </a:solidFill>
            </a:endParaRPr>
          </a:p>
        </p:txBody>
      </p:sp>
      <p:sp>
        <p:nvSpPr>
          <p:cNvPr id="176" name="Shape 176"/>
          <p:cNvSpPr/>
          <p:nvPr/>
        </p:nvSpPr>
        <p:spPr>
          <a:xfrm>
            <a:off x="2877875" y="1038375"/>
            <a:ext cx="2793744" cy="2008206"/>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FF"/>
                </a:solidFill>
              </a:rPr>
              <a:t>Accept!</a:t>
            </a:r>
            <a:endParaRPr sz="3000">
              <a:solidFill>
                <a:srgbClr val="0000FF"/>
              </a:solidFill>
            </a:endParaRPr>
          </a:p>
        </p:txBody>
      </p:sp>
      <p:sp>
        <p:nvSpPr>
          <p:cNvPr id="177" name="Shape 177"/>
          <p:cNvSpPr/>
          <p:nvPr/>
        </p:nvSpPr>
        <p:spPr>
          <a:xfrm>
            <a:off x="5642150" y="928975"/>
            <a:ext cx="2916702" cy="2295108"/>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FF"/>
                </a:solidFill>
              </a:rPr>
              <a:t>Do not          judge!</a:t>
            </a:r>
            <a:endParaRPr sz="3000">
              <a:solidFill>
                <a:srgbClr val="0000FF"/>
              </a:solidFill>
            </a:endParaRPr>
          </a:p>
        </p:txBody>
      </p:sp>
      <p:sp>
        <p:nvSpPr>
          <p:cNvPr id="178" name="Shape 178"/>
          <p:cNvSpPr/>
          <p:nvPr/>
        </p:nvSpPr>
        <p:spPr>
          <a:xfrm>
            <a:off x="311701" y="3073900"/>
            <a:ext cx="2984526" cy="1802736"/>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FF"/>
                </a:solidFill>
              </a:rPr>
              <a:t>Be kind!</a:t>
            </a:r>
            <a:endParaRPr sz="3000">
              <a:solidFill>
                <a:srgbClr val="0000FF"/>
              </a:solidFill>
            </a:endParaRPr>
          </a:p>
        </p:txBody>
      </p:sp>
      <p:sp>
        <p:nvSpPr>
          <p:cNvPr id="179" name="Shape 179"/>
          <p:cNvSpPr/>
          <p:nvPr/>
        </p:nvSpPr>
        <p:spPr>
          <a:xfrm>
            <a:off x="5768400" y="3131775"/>
            <a:ext cx="3344328" cy="1849446"/>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rPr lang="en" sz="3000">
                <a:solidFill>
                  <a:srgbClr val="0000FF"/>
                </a:solidFill>
              </a:rPr>
              <a:t>Be loving!</a:t>
            </a:r>
            <a:endParaRPr sz="3000">
              <a:solidFill>
                <a:srgbClr val="0000FF"/>
              </a:solidFill>
            </a:endParaRPr>
          </a:p>
        </p:txBody>
      </p:sp>
      <p:sp>
        <p:nvSpPr>
          <p:cNvPr id="180" name="Shape 180"/>
          <p:cNvSpPr/>
          <p:nvPr/>
        </p:nvSpPr>
        <p:spPr>
          <a:xfrm>
            <a:off x="3032650" y="3281225"/>
            <a:ext cx="2916702" cy="1802736"/>
          </a:xfrm>
          <a:prstGeom prst="irregularSeal1">
            <a:avLst/>
          </a:prstGeom>
          <a:solidFill>
            <a:srgbClr val="6D9EEB"/>
          </a:solidFill>
          <a:ln cap="flat" cmpd="sng" w="952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spcBef>
                <a:spcPts val="0"/>
              </a:spcBef>
              <a:spcAft>
                <a:spcPts val="0"/>
              </a:spcAft>
              <a:buNone/>
            </a:pPr>
            <a:r>
              <a:rPr lang="en" sz="3000">
                <a:solidFill>
                  <a:srgbClr val="0000FF"/>
                </a:solidFill>
              </a:rPr>
              <a:t>     </a:t>
            </a:r>
            <a:r>
              <a:rPr lang="en" sz="3000">
                <a:solidFill>
                  <a:srgbClr val="0000FF"/>
                </a:solidFill>
              </a:rPr>
              <a:t>Be present!</a:t>
            </a:r>
            <a:endParaRPr sz="3000">
              <a:solidFill>
                <a:srgbClr val="0000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184" name="Shape 184"/>
        <p:cNvGrpSpPr/>
        <p:nvPr/>
      </p:nvGrpSpPr>
      <p:grpSpPr>
        <a:xfrm>
          <a:off x="0" y="0"/>
          <a:ext cx="0" cy="0"/>
          <a:chOff x="0" y="0"/>
          <a:chExt cx="0" cy="0"/>
        </a:xfrm>
      </p:grpSpPr>
      <p:pic>
        <p:nvPicPr>
          <p:cNvPr descr="Kids with a formal diagnosis, such as autism, Asperger's, ADHD, learning disabilities, Sensory Processing Disorder, and Central Auditory Processing Disorder -- along those who just need to move while learning--often find it challenging to shine in a traditional classroom. The kids who collaborated to write and star in this &quot;Dear Teacher&quot; video represent such students. So, they wanted to share with educators how their brain works and offer simple ways teachers can help." id="185" name="Shape 185" title="Dear Teacher: Heartfelt Advice for Teachers from Students">
            <a:hlinkClick r:id="rId3"/>
          </p:cNvPr>
          <p:cNvPicPr preferRelativeResize="0"/>
          <p:nvPr/>
        </p:nvPicPr>
        <p:blipFill>
          <a:blip r:embed="rId4">
            <a:alphaModFix/>
          </a:blip>
          <a:stretch>
            <a:fillRect/>
          </a:stretch>
        </p:blipFill>
        <p:spPr>
          <a:xfrm>
            <a:off x="782250" y="-321325"/>
            <a:ext cx="7579500" cy="57861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Shape 190"/>
          <p:cNvSpPr txBox="1"/>
          <p:nvPr>
            <p:ph type="title"/>
          </p:nvPr>
        </p:nvSpPr>
        <p:spPr>
          <a:xfrm>
            <a:off x="311700" y="49825"/>
            <a:ext cx="8520600" cy="720000"/>
          </a:xfrm>
          <a:prstGeom prst="rect">
            <a:avLst/>
          </a:prstGeom>
        </p:spPr>
        <p:txBody>
          <a:bodyPr anchorCtr="0" anchor="t" bIns="91425" lIns="91425" spcFirstLastPara="1" rIns="91425" wrap="square" tIns="91425">
            <a:noAutofit/>
          </a:bodyPr>
          <a:lstStyle/>
          <a:p>
            <a:pPr indent="457200" lvl="0" marL="914400">
              <a:spcBef>
                <a:spcPts val="0"/>
              </a:spcBef>
              <a:spcAft>
                <a:spcPts val="0"/>
              </a:spcAft>
              <a:buNone/>
            </a:pPr>
            <a:r>
              <a:rPr lang="en" sz="4800">
                <a:latin typeface="Indie Flower"/>
                <a:ea typeface="Indie Flower"/>
                <a:cs typeface="Indie Flower"/>
                <a:sym typeface="Indie Flower"/>
              </a:rPr>
              <a:t>Mindfulness: Just Breathe</a:t>
            </a:r>
            <a:endParaRPr sz="4800">
              <a:latin typeface="Indie Flower"/>
              <a:ea typeface="Indie Flower"/>
              <a:cs typeface="Indie Flower"/>
              <a:sym typeface="Indie Flower"/>
            </a:endParaRPr>
          </a:p>
        </p:txBody>
      </p:sp>
      <p:sp>
        <p:nvSpPr>
          <p:cNvPr id="191" name="Shape 19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pic>
        <p:nvPicPr>
          <p:cNvPr descr="The inspiration for “Just Breathe” first came about a little over a year ago when I overheard my then 5-year-old son talking with his friend about how emotions affect different regions of the brain, and how to calm down by taking deep breaths — all things they were beginning to learn in Kindergarten at their new school, Citizens of the World Charter School, in Mar Vista, CA. I was surprised and overjoyed to witness first-hand just how significant social-emotional learning in an elementary school curriculum was on these young minds. The following year, I decided to take a 6-week online course on Mindfulness through Mindful Schools (http://www.mindfulschools.org/), figuring that if my son was learning about this, it only made sense that I should learn too. Within the first week, I felt the positive effects of this practice take root not only on my own being but in my relationships with others.&#10;&#10;As a filmmaker, I am always interested in finding a subject worthy of filming, and I felt strongly that Mindfulness was a necessary concept to communicate visually. Thankfully my husband, who happens to be my filmmaking partner, agreed. We made “Just Breathe” with our son, his classmates and their family members one Saturday afternoon. The film is entirely unscripted – what the kids say is based purely on their own neuro-scientific understanding of difficult emotions, and how they cope through breathing and meditation. They, in turn, are teaching us all ..." id="192" name="Shape 192" title="&quot;Just Breathe&quot; by Julie Bayer Salzman &amp; Josh Salzman (Wavecrest Films)">
            <a:hlinkClick r:id="rId3"/>
          </p:cNvPr>
          <p:cNvPicPr preferRelativeResize="0"/>
          <p:nvPr/>
        </p:nvPicPr>
        <p:blipFill>
          <a:blip r:embed="rId4">
            <a:alphaModFix/>
          </a:blip>
          <a:stretch>
            <a:fillRect/>
          </a:stretch>
        </p:blipFill>
        <p:spPr>
          <a:xfrm>
            <a:off x="311700" y="857250"/>
            <a:ext cx="8520600" cy="41812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Shape 1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b="1" lang="en" sz="3600">
                <a:latin typeface="Indie Flower"/>
                <a:ea typeface="Indie Flower"/>
                <a:cs typeface="Indie Flower"/>
                <a:sym typeface="Indie Flower"/>
              </a:rPr>
              <a:t>What’s happening in the child’s brain????</a:t>
            </a:r>
            <a:endParaRPr b="1" sz="3600">
              <a:latin typeface="Indie Flower"/>
              <a:ea typeface="Indie Flower"/>
              <a:cs typeface="Indie Flower"/>
              <a:sym typeface="Indie Flower"/>
            </a:endParaRPr>
          </a:p>
        </p:txBody>
      </p:sp>
      <p:pic>
        <p:nvPicPr>
          <p:cNvPr id="198" name="Shape 198"/>
          <p:cNvPicPr preferRelativeResize="0"/>
          <p:nvPr/>
        </p:nvPicPr>
        <p:blipFill>
          <a:blip r:embed="rId3">
            <a:alphaModFix/>
          </a:blip>
          <a:stretch>
            <a:fillRect/>
          </a:stretch>
        </p:blipFill>
        <p:spPr>
          <a:xfrm>
            <a:off x="413675" y="1152475"/>
            <a:ext cx="8205475" cy="3710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Shape 203"/>
          <p:cNvSpPr txBox="1"/>
          <p:nvPr/>
        </p:nvSpPr>
        <p:spPr>
          <a:xfrm>
            <a:off x="549300" y="-86350"/>
            <a:ext cx="8045400" cy="43590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       </a:t>
            </a:r>
            <a:endParaRPr/>
          </a:p>
        </p:txBody>
      </p:sp>
      <p:pic>
        <p:nvPicPr>
          <p:cNvPr descr="http://www.edu.gov.on.ca/childcare/images/HowLearningHappens.jpg" id="204" name="Shape 204"/>
          <p:cNvPicPr preferRelativeResize="0"/>
          <p:nvPr/>
        </p:nvPicPr>
        <p:blipFill rotWithShape="1">
          <a:blip r:embed="rId3">
            <a:alphaModFix/>
          </a:blip>
          <a:srcRect b="0" l="0" r="0" t="0"/>
          <a:stretch/>
        </p:blipFill>
        <p:spPr>
          <a:xfrm>
            <a:off x="1881850" y="1188775"/>
            <a:ext cx="2025900" cy="1856700"/>
          </a:xfrm>
          <a:prstGeom prst="rect">
            <a:avLst/>
          </a:prstGeom>
          <a:noFill/>
          <a:ln>
            <a:noFill/>
          </a:ln>
        </p:spPr>
      </p:pic>
      <p:pic>
        <p:nvPicPr>
          <p:cNvPr id="205" name="Shape 205"/>
          <p:cNvPicPr preferRelativeResize="0"/>
          <p:nvPr/>
        </p:nvPicPr>
        <p:blipFill>
          <a:blip r:embed="rId4">
            <a:alphaModFix/>
          </a:blip>
          <a:stretch>
            <a:fillRect/>
          </a:stretch>
        </p:blipFill>
        <p:spPr>
          <a:xfrm>
            <a:off x="122725" y="58825"/>
            <a:ext cx="1477117" cy="1970524"/>
          </a:xfrm>
          <a:prstGeom prst="rect">
            <a:avLst/>
          </a:prstGeom>
          <a:noFill/>
          <a:ln>
            <a:noFill/>
          </a:ln>
        </p:spPr>
      </p:pic>
      <p:sp>
        <p:nvSpPr>
          <p:cNvPr id="206" name="Shape 206"/>
          <p:cNvSpPr txBox="1"/>
          <p:nvPr/>
        </p:nvSpPr>
        <p:spPr>
          <a:xfrm>
            <a:off x="2353800" y="287950"/>
            <a:ext cx="6676800" cy="8229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2400">
                <a:latin typeface="Indie Flower"/>
                <a:ea typeface="Indie Flower"/>
                <a:cs typeface="Indie Flower"/>
                <a:sym typeface="Indie Flower"/>
              </a:rPr>
              <a:t>The Power of Positive Adult and Child Relationships: Connection is the Key</a:t>
            </a:r>
            <a:endParaRPr b="1" sz="2400">
              <a:latin typeface="Indie Flower"/>
              <a:ea typeface="Indie Flower"/>
              <a:cs typeface="Indie Flower"/>
              <a:sym typeface="Indie Flower"/>
            </a:endParaRPr>
          </a:p>
        </p:txBody>
      </p:sp>
      <p:pic>
        <p:nvPicPr>
          <p:cNvPr id="207" name="Shape 207"/>
          <p:cNvPicPr preferRelativeResize="0"/>
          <p:nvPr/>
        </p:nvPicPr>
        <p:blipFill>
          <a:blip r:embed="rId5">
            <a:alphaModFix/>
          </a:blip>
          <a:stretch>
            <a:fillRect/>
          </a:stretch>
        </p:blipFill>
        <p:spPr>
          <a:xfrm>
            <a:off x="63875" y="2265500"/>
            <a:ext cx="2404975" cy="1489124"/>
          </a:xfrm>
          <a:prstGeom prst="rect">
            <a:avLst/>
          </a:prstGeom>
          <a:noFill/>
          <a:ln>
            <a:noFill/>
          </a:ln>
        </p:spPr>
      </p:pic>
      <p:pic>
        <p:nvPicPr>
          <p:cNvPr id="208" name="Shape 208"/>
          <p:cNvPicPr preferRelativeResize="0"/>
          <p:nvPr/>
        </p:nvPicPr>
        <p:blipFill>
          <a:blip r:embed="rId6">
            <a:alphaModFix/>
          </a:blip>
          <a:stretch>
            <a:fillRect/>
          </a:stretch>
        </p:blipFill>
        <p:spPr>
          <a:xfrm>
            <a:off x="6568725" y="1110850"/>
            <a:ext cx="1802341" cy="2139899"/>
          </a:xfrm>
          <a:prstGeom prst="rect">
            <a:avLst/>
          </a:prstGeom>
          <a:noFill/>
          <a:ln>
            <a:noFill/>
          </a:ln>
        </p:spPr>
      </p:pic>
      <p:sp>
        <p:nvSpPr>
          <p:cNvPr id="209" name="Shape 209"/>
          <p:cNvSpPr txBox="1"/>
          <p:nvPr/>
        </p:nvSpPr>
        <p:spPr>
          <a:xfrm>
            <a:off x="0" y="58825"/>
            <a:ext cx="8921700" cy="151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pic>
        <p:nvPicPr>
          <p:cNvPr id="210" name="Shape 210"/>
          <p:cNvPicPr preferRelativeResize="0"/>
          <p:nvPr/>
        </p:nvPicPr>
        <p:blipFill>
          <a:blip r:embed="rId7">
            <a:alphaModFix/>
          </a:blip>
          <a:stretch>
            <a:fillRect/>
          </a:stretch>
        </p:blipFill>
        <p:spPr>
          <a:xfrm>
            <a:off x="2304080" y="3123400"/>
            <a:ext cx="1949562" cy="1970526"/>
          </a:xfrm>
          <a:prstGeom prst="rect">
            <a:avLst/>
          </a:prstGeom>
          <a:noFill/>
          <a:ln>
            <a:noFill/>
          </a:ln>
        </p:spPr>
      </p:pic>
      <p:pic>
        <p:nvPicPr>
          <p:cNvPr id="211" name="Shape 211"/>
          <p:cNvPicPr preferRelativeResize="0"/>
          <p:nvPr/>
        </p:nvPicPr>
        <p:blipFill>
          <a:blip r:embed="rId8">
            <a:alphaModFix/>
          </a:blip>
          <a:stretch>
            <a:fillRect/>
          </a:stretch>
        </p:blipFill>
        <p:spPr>
          <a:xfrm>
            <a:off x="122713" y="3389552"/>
            <a:ext cx="1701625" cy="1701625"/>
          </a:xfrm>
          <a:prstGeom prst="rect">
            <a:avLst/>
          </a:prstGeom>
          <a:noFill/>
          <a:ln>
            <a:noFill/>
          </a:ln>
        </p:spPr>
      </p:pic>
      <p:pic>
        <p:nvPicPr>
          <p:cNvPr id="212" name="Shape 212"/>
          <p:cNvPicPr preferRelativeResize="0"/>
          <p:nvPr/>
        </p:nvPicPr>
        <p:blipFill>
          <a:blip r:embed="rId9">
            <a:alphaModFix/>
          </a:blip>
          <a:stretch>
            <a:fillRect/>
          </a:stretch>
        </p:blipFill>
        <p:spPr>
          <a:xfrm>
            <a:off x="4253650" y="1259382"/>
            <a:ext cx="1701625" cy="2200768"/>
          </a:xfrm>
          <a:prstGeom prst="rect">
            <a:avLst/>
          </a:prstGeom>
          <a:noFill/>
          <a:ln>
            <a:noFill/>
          </a:ln>
        </p:spPr>
      </p:pic>
      <p:pic>
        <p:nvPicPr>
          <p:cNvPr id="213" name="Shape 213"/>
          <p:cNvPicPr preferRelativeResize="0"/>
          <p:nvPr/>
        </p:nvPicPr>
        <p:blipFill>
          <a:blip r:embed="rId10">
            <a:alphaModFix/>
          </a:blip>
          <a:stretch>
            <a:fillRect/>
          </a:stretch>
        </p:blipFill>
        <p:spPr>
          <a:xfrm>
            <a:off x="6972122" y="3163302"/>
            <a:ext cx="1949575" cy="1890720"/>
          </a:xfrm>
          <a:prstGeom prst="rect">
            <a:avLst/>
          </a:prstGeom>
          <a:noFill/>
          <a:ln>
            <a:noFill/>
          </a:ln>
        </p:spPr>
      </p:pic>
      <p:pic>
        <p:nvPicPr>
          <p:cNvPr id="214" name="Shape 214"/>
          <p:cNvPicPr preferRelativeResize="0"/>
          <p:nvPr/>
        </p:nvPicPr>
        <p:blipFill>
          <a:blip r:embed="rId11">
            <a:alphaModFix/>
          </a:blip>
          <a:stretch>
            <a:fillRect/>
          </a:stretch>
        </p:blipFill>
        <p:spPr>
          <a:xfrm>
            <a:off x="4621125" y="2973650"/>
            <a:ext cx="1864150" cy="20404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